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0.xml" ContentType="application/vnd.openxmlformats-officedocument.themeOverride+xml"/>
  <Override PartName="/ppt/notesSlides/notesSlide60.xml" ContentType="application/vnd.openxmlformats-officedocument.presentationml.notesSlide+xml"/>
  <Override PartName="/ppt/theme/themeOverride11.xml" ContentType="application/vnd.openxmlformats-officedocument.themeOverride+xml"/>
  <Override PartName="/ppt/notesSlides/notesSlide61.xml" ContentType="application/vnd.openxmlformats-officedocument.presentationml.notesSlide+xml"/>
  <Override PartName="/ppt/theme/themeOverride12.xml" ContentType="application/vnd.openxmlformats-officedocument.themeOverride+xml"/>
  <Override PartName="/ppt/notesSlides/notesSlide62.xml" ContentType="application/vnd.openxmlformats-officedocument.presentationml.notesSlide+xml"/>
  <Override PartName="/ppt/theme/themeOverride13.xml" ContentType="application/vnd.openxmlformats-officedocument.themeOverride+xml"/>
  <Override PartName="/ppt/notesSlides/notesSlide63.xml" ContentType="application/vnd.openxmlformats-officedocument.presentationml.notesSlide+xml"/>
  <Override PartName="/ppt/theme/themeOverride14.xml" ContentType="application/vnd.openxmlformats-officedocument.themeOverride+xml"/>
  <Override PartName="/ppt/notesSlides/notesSlide64.xml" ContentType="application/vnd.openxmlformats-officedocument.presentationml.notesSlide+xml"/>
  <Override PartName="/ppt/theme/themeOverride15.xml" ContentType="application/vnd.openxmlformats-officedocument.themeOverride+xml"/>
  <Override PartName="/ppt/notesSlides/notesSlide65.xml" ContentType="application/vnd.openxmlformats-officedocument.presentationml.notesSlide+xml"/>
  <Override PartName="/ppt/theme/themeOverride16.xml" ContentType="application/vnd.openxmlformats-officedocument.themeOverride+xml"/>
  <Override PartName="/ppt/notesSlides/notesSlide66.xml" ContentType="application/vnd.openxmlformats-officedocument.presentationml.notesSlide+xml"/>
  <Override PartName="/ppt/theme/themeOverride17.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8.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9.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37" r:id="rId4"/>
    <p:sldMasterId id="2147483751" r:id="rId5"/>
    <p:sldMasterId id="2147483758" r:id="rId6"/>
    <p:sldMasterId id="2147483770" r:id="rId7"/>
    <p:sldMasterId id="2147483782" r:id="rId8"/>
  </p:sldMasterIdLst>
  <p:notesMasterIdLst>
    <p:notesMasterId r:id="rId113"/>
  </p:notesMasterIdLst>
  <p:sldIdLst>
    <p:sldId id="324" r:id="rId9"/>
    <p:sldId id="383" r:id="rId10"/>
    <p:sldId id="326" r:id="rId11"/>
    <p:sldId id="333" r:id="rId12"/>
    <p:sldId id="373" r:id="rId13"/>
    <p:sldId id="374" r:id="rId14"/>
    <p:sldId id="330" r:id="rId15"/>
    <p:sldId id="339" r:id="rId16"/>
    <p:sldId id="394" r:id="rId17"/>
    <p:sldId id="334" r:id="rId18"/>
    <p:sldId id="321" r:id="rId19"/>
    <p:sldId id="445" r:id="rId20"/>
    <p:sldId id="337" r:id="rId21"/>
    <p:sldId id="323" r:id="rId22"/>
    <p:sldId id="444" r:id="rId23"/>
    <p:sldId id="342" r:id="rId24"/>
    <p:sldId id="343" r:id="rId25"/>
    <p:sldId id="375" r:id="rId26"/>
    <p:sldId id="348" r:id="rId27"/>
    <p:sldId id="350" r:id="rId28"/>
    <p:sldId id="346" r:id="rId29"/>
    <p:sldId id="354" r:id="rId30"/>
    <p:sldId id="368" r:id="rId31"/>
    <p:sldId id="369" r:id="rId32"/>
    <p:sldId id="360" r:id="rId33"/>
    <p:sldId id="371" r:id="rId34"/>
    <p:sldId id="340" r:id="rId35"/>
    <p:sldId id="459" r:id="rId36"/>
    <p:sldId id="380" r:id="rId37"/>
    <p:sldId id="381" r:id="rId38"/>
    <p:sldId id="382" r:id="rId39"/>
    <p:sldId id="286" r:id="rId40"/>
    <p:sldId id="426" r:id="rId41"/>
    <p:sldId id="427" r:id="rId42"/>
    <p:sldId id="428" r:id="rId43"/>
    <p:sldId id="457" r:id="rId44"/>
    <p:sldId id="458" r:id="rId45"/>
    <p:sldId id="388" r:id="rId46"/>
    <p:sldId id="397" r:id="rId47"/>
    <p:sldId id="402" r:id="rId48"/>
    <p:sldId id="403" r:id="rId49"/>
    <p:sldId id="292" r:id="rId50"/>
    <p:sldId id="443" r:id="rId51"/>
    <p:sldId id="331" r:id="rId52"/>
    <p:sldId id="387" r:id="rId53"/>
    <p:sldId id="404" r:id="rId54"/>
    <p:sldId id="442" r:id="rId55"/>
    <p:sldId id="437" r:id="rId56"/>
    <p:sldId id="438" r:id="rId57"/>
    <p:sldId id="439" r:id="rId58"/>
    <p:sldId id="440" r:id="rId59"/>
    <p:sldId id="311" r:id="rId60"/>
    <p:sldId id="299" r:id="rId61"/>
    <p:sldId id="429" r:id="rId62"/>
    <p:sldId id="430" r:id="rId63"/>
    <p:sldId id="431" r:id="rId64"/>
    <p:sldId id="407" r:id="rId65"/>
    <p:sldId id="452" r:id="rId66"/>
    <p:sldId id="462" r:id="rId67"/>
    <p:sldId id="463" r:id="rId68"/>
    <p:sldId id="398" r:id="rId69"/>
    <p:sldId id="406" r:id="rId70"/>
    <p:sldId id="410" r:id="rId71"/>
    <p:sldId id="287" r:id="rId72"/>
    <p:sldId id="288" r:id="rId73"/>
    <p:sldId id="289" r:id="rId74"/>
    <p:sldId id="290" r:id="rId75"/>
    <p:sldId id="291" r:id="rId76"/>
    <p:sldId id="784" r:id="rId77"/>
    <p:sldId id="400" r:id="rId78"/>
    <p:sldId id="425" r:id="rId79"/>
    <p:sldId id="298" r:id="rId80"/>
    <p:sldId id="435" r:id="rId81"/>
    <p:sldId id="436" r:id="rId82"/>
    <p:sldId id="310" r:id="rId83"/>
    <p:sldId id="412" r:id="rId84"/>
    <p:sldId id="301" r:id="rId85"/>
    <p:sldId id="302" r:id="rId86"/>
    <p:sldId id="303" r:id="rId87"/>
    <p:sldId id="304" r:id="rId88"/>
    <p:sldId id="305" r:id="rId89"/>
    <p:sldId id="306" r:id="rId90"/>
    <p:sldId id="307" r:id="rId91"/>
    <p:sldId id="308" r:id="rId92"/>
    <p:sldId id="309" r:id="rId93"/>
    <p:sldId id="417" r:id="rId94"/>
    <p:sldId id="418" r:id="rId95"/>
    <p:sldId id="450" r:id="rId96"/>
    <p:sldId id="454" r:id="rId97"/>
    <p:sldId id="455" r:id="rId98"/>
    <p:sldId id="461" r:id="rId99"/>
    <p:sldId id="393" r:id="rId100"/>
    <p:sldId id="392" r:id="rId101"/>
    <p:sldId id="391" r:id="rId102"/>
    <p:sldId id="341" r:id="rId103"/>
    <p:sldId id="421" r:id="rId104"/>
    <p:sldId id="422" r:id="rId105"/>
    <p:sldId id="423" r:id="rId106"/>
    <p:sldId id="419" r:id="rId107"/>
    <p:sldId id="447" r:id="rId108"/>
    <p:sldId id="420" r:id="rId109"/>
    <p:sldId id="314" r:id="rId110"/>
    <p:sldId id="448" r:id="rId111"/>
    <p:sldId id="460"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140E"/>
    <a:srgbClr val="EEA3E0"/>
    <a:srgbClr val="DBDA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10" autoAdjust="0"/>
    <p:restoredTop sz="78463" autoAdjust="0"/>
  </p:normalViewPr>
  <p:slideViewPr>
    <p:cSldViewPr snapToGrid="0" snapToObjects="1">
      <p:cViewPr>
        <p:scale>
          <a:sx n="95" d="100"/>
          <a:sy n="95" d="100"/>
        </p:scale>
        <p:origin x="144" y="656"/>
      </p:cViewPr>
      <p:guideLst>
        <p:guide orient="horz" pos="2160"/>
        <p:guide pos="2880"/>
      </p:guideLst>
    </p:cSldViewPr>
  </p:slideViewPr>
  <p:outlineViewPr>
    <p:cViewPr>
      <p:scale>
        <a:sx n="33" d="100"/>
        <a:sy n="33" d="100"/>
      </p:scale>
      <p:origin x="0" y="11992"/>
    </p:cViewPr>
  </p:outlineViewPr>
  <p:notesTextViewPr>
    <p:cViewPr>
      <p:scale>
        <a:sx n="140" d="100"/>
        <a:sy n="140" d="100"/>
      </p:scale>
      <p:origin x="0" y="0"/>
    </p:cViewPr>
  </p:notesTextViewPr>
  <p:sorterViewPr>
    <p:cViewPr>
      <p:scale>
        <a:sx n="50" d="100"/>
        <a:sy n="50" d="100"/>
      </p:scale>
      <p:origin x="0" y="124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ableStyles" Target="tableStyle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ABC7-83F8-2448-A681-249D89DFE26E}" type="datetimeFigureOut">
              <a:rPr lang="en-US" smtClean="0"/>
              <a:t>11/16/22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0D7082-5559-D34D-BB44-BE1C2BCDE915}" type="slidenum">
              <a:rPr lang="en-US" smtClean="0"/>
              <a:t>‹#›</a:t>
            </a:fld>
            <a:endParaRPr lang="en-US"/>
          </a:p>
        </p:txBody>
      </p:sp>
    </p:spTree>
    <p:extLst>
      <p:ext uri="{BB962C8B-B14F-4D97-AF65-F5344CB8AC3E}">
        <p14:creationId xmlns:p14="http://schemas.microsoft.com/office/powerpoint/2010/main" val="1285440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What if Jesus could just write you a letter to let you know if you are apathetic?  What would Jesus say?</a:t>
            </a:r>
            <a:r>
              <a:rPr lang="en-SG" dirty="0">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Well,</a:t>
            </a:r>
            <a:r>
              <a:rPr lang="en-SG" baseline="0" dirty="0">
                <a:latin typeface="Arial"/>
                <a:cs typeface="Arial"/>
              </a:rPr>
              <a:t> h</a:t>
            </a:r>
            <a:r>
              <a:rPr lang="en-SG" dirty="0">
                <a:latin typeface="Arial"/>
                <a:cs typeface="Arial"/>
              </a:rPr>
              <a:t>e didn't write to you, but he did write to an apathetic church. Maybe</a:t>
            </a:r>
            <a:r>
              <a:rPr lang="en-SG" baseline="0" dirty="0">
                <a:latin typeface="Arial"/>
                <a:cs typeface="Arial"/>
              </a:rPr>
              <a:t> we can learn something from reading someone else's mail!</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BF0D7082-5559-D34D-BB44-BE1C2BCDE915}" type="slidenum">
              <a:rPr lang="en-US" smtClean="0"/>
              <a:t>11</a:t>
            </a:fld>
            <a:endParaRPr lang="en-US"/>
          </a:p>
        </p:txBody>
      </p:sp>
    </p:spTree>
    <p:extLst>
      <p:ext uri="{BB962C8B-B14F-4D97-AF65-F5344CB8AC3E}">
        <p14:creationId xmlns:p14="http://schemas.microsoft.com/office/powerpoint/2010/main" val="12497028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effectLst/>
                <a:latin typeface="Arial"/>
                <a:cs typeface="Arial"/>
              </a:rPr>
              <a:t>To "hear" means to "listen." To really</a:t>
            </a:r>
            <a:r>
              <a:rPr lang="en-US" baseline="0" dirty="0">
                <a:effectLst/>
                <a:latin typeface="Arial"/>
                <a:cs typeface="Arial"/>
              </a:rPr>
              <a:t> "listen" means to respond positively.</a:t>
            </a:r>
            <a:endParaRPr lang="en-US" dirty="0">
              <a:effectLst/>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a:ea typeface="ＭＳ Ｐゴシック" charset="0"/>
                <a:cs typeface="Arial"/>
              </a:rPr>
              <a:t>Jesus</a:t>
            </a:r>
            <a:r>
              <a:rPr lang="en-US" baseline="0" dirty="0">
                <a:latin typeface="Arial"/>
                <a:ea typeface="ＭＳ Ｐゴシック" charset="0"/>
                <a:cs typeface="Arial"/>
              </a:rPr>
              <a:t> actually wrote seven letters to churches in Revelation 2-3. We will look at the last of these letters written to Laodicea.</a:t>
            </a:r>
            <a:endParaRPr lang="en-US" dirty="0">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a:ea typeface="ＭＳ Ｐゴシック" charset="0"/>
                <a:cs typeface="Arial"/>
              </a:rPr>
              <a:t>It was the last of these letters linked by a trade route.</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15</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a:ea typeface="ＭＳ Ｐゴシック" charset="0"/>
                <a:cs typeface="Arial"/>
              </a:rPr>
              <a:t>Laodicea lay on the major east-west</a:t>
            </a:r>
            <a:r>
              <a:rPr lang="en-US" baseline="0" dirty="0">
                <a:latin typeface="Arial"/>
                <a:ea typeface="ＭＳ Ｐゴシック" charset="0"/>
                <a:cs typeface="Arial"/>
              </a:rPr>
              <a:t> trade route.</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rPr>
              <a:pPr/>
              <a:t>16</a:t>
            </a:fld>
            <a:endParaRPr lang="en-US">
              <a:solidFill>
                <a:prstClr val="black"/>
              </a:solidFill>
            </a:endParaRPr>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0" dirty="0">
                <a:latin typeface="Arial"/>
                <a:cs typeface="Arial"/>
              </a:rPr>
              <a:t>Its</a:t>
            </a:r>
            <a:r>
              <a:rPr lang="en-US" b="0" baseline="0" dirty="0">
                <a:latin typeface="Arial"/>
                <a:cs typeface="Arial"/>
              </a:rPr>
              <a:t> significance lay in this strategic location.</a:t>
            </a:r>
            <a:endParaRPr lang="en-US" b="0" dirty="0">
              <a:latin typeface="Arial"/>
              <a:cs typeface="Arial"/>
            </a:endParaRPr>
          </a:p>
          <a:p>
            <a:pPr marL="228600" indent="-228600">
              <a:lnSpc>
                <a:spcPct val="80000"/>
              </a:lnSpc>
            </a:pPr>
            <a:r>
              <a:rPr lang="en-US" b="1" dirty="0">
                <a:latin typeface="Arial"/>
                <a:cs typeface="Arial"/>
              </a:rPr>
              <a:t>_____________________</a:t>
            </a:r>
          </a:p>
          <a:p>
            <a:pPr marL="228600" indent="-228600">
              <a:lnSpc>
                <a:spcPct val="80000"/>
              </a:lnSpc>
            </a:pPr>
            <a:r>
              <a:rPr lang="en-US" b="1" dirty="0">
                <a:latin typeface="Arial"/>
                <a:cs typeface="Arial"/>
              </a:rPr>
              <a:t>Historical Background</a:t>
            </a:r>
            <a:endParaRPr lang="en-US" dirty="0">
              <a:latin typeface="Arial"/>
              <a:cs typeface="Arial"/>
            </a:endParaRPr>
          </a:p>
          <a:p>
            <a:pPr marL="228600" indent="-228600">
              <a:lnSpc>
                <a:spcPct val="80000"/>
              </a:lnSpc>
              <a:buFontTx/>
              <a:buAutoNum type="arabicPeriod"/>
            </a:pPr>
            <a:r>
              <a:rPr lang="en-US" dirty="0">
                <a:latin typeface="Arial"/>
                <a:cs typeface="Arial"/>
              </a:rPr>
              <a:t>Antiochus the Great (261-246 B.C.), Seleucid king of Syria after the death of Alexander the Great, fortified </a:t>
            </a:r>
            <a:r>
              <a:rPr lang="en-US" dirty="0" err="1">
                <a:latin typeface="Arial"/>
                <a:cs typeface="Arial"/>
              </a:rPr>
              <a:t>Diospolis</a:t>
            </a:r>
            <a:r>
              <a:rPr lang="en-US" dirty="0">
                <a:latin typeface="Arial"/>
                <a:cs typeface="Arial"/>
              </a:rPr>
              <a:t>/</a:t>
            </a:r>
            <a:r>
              <a:rPr lang="en-US" dirty="0" err="1">
                <a:latin typeface="Arial"/>
                <a:cs typeface="Arial"/>
              </a:rPr>
              <a:t>Rhoas</a:t>
            </a:r>
            <a:r>
              <a:rPr lang="en-US" dirty="0">
                <a:latin typeface="Arial"/>
                <a:cs typeface="Arial"/>
              </a:rPr>
              <a:t> (in modern Turkey) between 261 and 253 B.C.  This he made into a Seleucid outpost, naming it </a:t>
            </a:r>
            <a:r>
              <a:rPr lang="en-US" altLang="ja-JP" dirty="0">
                <a:latin typeface="Arial"/>
                <a:cs typeface="Arial"/>
              </a:rPr>
              <a:t>"</a:t>
            </a:r>
            <a:r>
              <a:rPr lang="en-US" dirty="0">
                <a:latin typeface="Arial"/>
                <a:cs typeface="Arial"/>
              </a:rPr>
              <a:t>Laodicea</a:t>
            </a:r>
            <a:r>
              <a:rPr lang="en-US" altLang="ja-JP" dirty="0">
                <a:latin typeface="Arial"/>
                <a:cs typeface="Arial"/>
              </a:rPr>
              <a:t>"</a:t>
            </a:r>
            <a:r>
              <a:rPr lang="en-US" dirty="0">
                <a:latin typeface="Arial"/>
                <a:cs typeface="Arial"/>
              </a:rPr>
              <a:t> after his wife, </a:t>
            </a:r>
            <a:r>
              <a:rPr lang="en-US" dirty="0" err="1">
                <a:latin typeface="Arial"/>
                <a:cs typeface="Arial"/>
              </a:rPr>
              <a:t>Laodice</a:t>
            </a:r>
            <a:r>
              <a:rPr lang="en-US" dirty="0">
                <a:latin typeface="Arial"/>
                <a:cs typeface="Arial"/>
              </a:rPr>
              <a:t>, whom he later divorced.  Laodicea</a:t>
            </a:r>
            <a:r>
              <a:rPr lang="fr-FR" altLang="ja-JP" dirty="0">
                <a:latin typeface="Arial"/>
                <a:cs typeface="Arial"/>
              </a:rPr>
              <a:t>'</a:t>
            </a:r>
            <a:r>
              <a:rPr lang="en-US" dirty="0">
                <a:latin typeface="Arial"/>
                <a:cs typeface="Arial"/>
              </a:rPr>
              <a:t>s formal name was </a:t>
            </a:r>
            <a:r>
              <a:rPr lang="en-US" altLang="ja-JP" dirty="0">
                <a:latin typeface="Arial"/>
                <a:cs typeface="Arial"/>
              </a:rPr>
              <a:t>"</a:t>
            </a:r>
            <a:r>
              <a:rPr lang="en-US" dirty="0">
                <a:latin typeface="Arial"/>
                <a:cs typeface="Arial"/>
              </a:rPr>
              <a:t>Laodicea on the Lycus</a:t>
            </a:r>
            <a:r>
              <a:rPr lang="en-US" altLang="ja-JP" dirty="0">
                <a:latin typeface="Arial"/>
                <a:cs typeface="Arial"/>
              </a:rPr>
              <a:t>"</a:t>
            </a:r>
            <a:r>
              <a:rPr lang="en-US" dirty="0">
                <a:latin typeface="Arial"/>
                <a:cs typeface="Arial"/>
              </a:rPr>
              <a:t> (</a:t>
            </a:r>
            <a:r>
              <a:rPr lang="en-US" i="1" dirty="0">
                <a:latin typeface="Arial"/>
                <a:cs typeface="Arial"/>
              </a:rPr>
              <a:t>Laodicea ad </a:t>
            </a:r>
            <a:r>
              <a:rPr lang="en-US" i="1" dirty="0" err="1">
                <a:latin typeface="Arial"/>
                <a:cs typeface="Arial"/>
              </a:rPr>
              <a:t>Lycum</a:t>
            </a:r>
            <a:r>
              <a:rPr lang="en-US" dirty="0">
                <a:latin typeface="Arial"/>
                <a:cs typeface="Arial"/>
              </a:rPr>
              <a:t>), or </a:t>
            </a:r>
            <a:r>
              <a:rPr lang="en-US" altLang="ja-JP" dirty="0">
                <a:latin typeface="Arial"/>
                <a:cs typeface="Arial"/>
              </a:rPr>
              <a:t>"</a:t>
            </a:r>
            <a:r>
              <a:rPr lang="en-US" dirty="0">
                <a:latin typeface="Arial"/>
                <a:cs typeface="Arial"/>
              </a:rPr>
              <a:t>Laodicea of Asia,</a:t>
            </a:r>
            <a:r>
              <a:rPr lang="en-US" altLang="ja-JP" dirty="0">
                <a:latin typeface="Arial"/>
                <a:cs typeface="Arial"/>
              </a:rPr>
              <a:t>"</a:t>
            </a:r>
            <a:r>
              <a:rPr lang="en-US" dirty="0">
                <a:latin typeface="Arial"/>
                <a:cs typeface="Arial"/>
              </a:rPr>
              <a:t> to distinguish it from six other Seleucid cities with the same name.  </a:t>
            </a:r>
          </a:p>
          <a:p>
            <a:pPr marL="228600" indent="-228600">
              <a:lnSpc>
                <a:spcPct val="80000"/>
              </a:lnSpc>
              <a:buFontTx/>
              <a:buAutoNum type="arabicPeriod"/>
            </a:pPr>
            <a:r>
              <a:rPr lang="en-US" dirty="0">
                <a:latin typeface="Arial"/>
                <a:cs typeface="Arial"/>
              </a:rPr>
              <a:t>Situated on a plateau of the Lycus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latin typeface="Arial"/>
                <a:cs typeface="Arial"/>
              </a:rPr>
              <a:t>In 133 B.C. the city came under the </a:t>
            </a:r>
            <a:r>
              <a:rPr lang="en-US" dirty="0" err="1">
                <a:latin typeface="Arial"/>
                <a:cs typeface="Arial"/>
              </a:rPr>
              <a:t>Pax</a:t>
            </a:r>
            <a:r>
              <a:rPr lang="en-US" dirty="0">
                <a:latin typeface="Arial"/>
                <a:cs typeface="Arial"/>
              </a:rPr>
              <a:t> </a:t>
            </a:r>
            <a:r>
              <a:rPr lang="en-US" dirty="0" err="1">
                <a:latin typeface="Arial"/>
                <a:cs typeface="Arial"/>
              </a:rPr>
              <a:t>Romana</a:t>
            </a:r>
            <a:r>
              <a:rPr lang="en-US" dirty="0">
                <a:latin typeface="Arial"/>
                <a:cs typeface="Arial"/>
              </a:rPr>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latin typeface="Arial"/>
                <a:cs typeface="Arial"/>
              </a:rPr>
              <a:t>Laodicean</a:t>
            </a:r>
            <a:r>
              <a:rPr lang="en-US" dirty="0">
                <a:latin typeface="Arial"/>
                <a:cs typeface="Arial"/>
              </a:rPr>
              <a:t> Jews.</a:t>
            </a:r>
          </a:p>
          <a:p>
            <a:pPr marL="228600" indent="-228600">
              <a:lnSpc>
                <a:spcPct val="80000"/>
              </a:lnSpc>
              <a:buFontTx/>
              <a:buAutoNum type="arabicPeriod"/>
            </a:pPr>
            <a:r>
              <a:rPr lang="en-US" dirty="0">
                <a:latin typeface="Arial"/>
                <a:cs typeface="Arial"/>
              </a:rPr>
              <a:t>In 26 A.D. Laodicea was among several cities in Asia competing for the honor of erecting a temple to emperor </a:t>
            </a:r>
            <a:r>
              <a:rPr lang="en-US" dirty="0" err="1">
                <a:latin typeface="Arial"/>
                <a:cs typeface="Arial"/>
              </a:rPr>
              <a:t>Tiberias</a:t>
            </a:r>
            <a:r>
              <a:rPr lang="en-US" dirty="0">
                <a:latin typeface="Arial"/>
                <a:cs typeface="Arial"/>
              </a:rPr>
              <a:t>, but it lost out to Smyrna.  Only later, during the reigns of Commodus and </a:t>
            </a:r>
            <a:r>
              <a:rPr lang="en-US" dirty="0" err="1">
                <a:latin typeface="Arial"/>
                <a:cs typeface="Arial"/>
              </a:rPr>
              <a:t>Carcalla</a:t>
            </a:r>
            <a:r>
              <a:rPr lang="en-US" dirty="0">
                <a:latin typeface="Arial"/>
                <a:cs typeface="Arial"/>
              </a:rPr>
              <a:t> (180-217 A.D.), was it granted the coveted title of </a:t>
            </a:r>
            <a:r>
              <a:rPr lang="en-US" altLang="ja-JP" dirty="0">
                <a:latin typeface="Arial"/>
                <a:cs typeface="Arial"/>
              </a:rPr>
              <a:t>"</a:t>
            </a:r>
            <a:r>
              <a:rPr lang="en-US" dirty="0">
                <a:latin typeface="Arial"/>
                <a:cs typeface="Arial"/>
              </a:rPr>
              <a:t>Temple-Warden.</a:t>
            </a:r>
            <a:r>
              <a:rPr lang="en-US" altLang="ja-JP" dirty="0">
                <a:latin typeface="Arial"/>
                <a:cs typeface="Arial"/>
              </a:rPr>
              <a:t>"</a:t>
            </a:r>
            <a:r>
              <a:rPr lang="en-US" dirty="0">
                <a:latin typeface="Arial"/>
                <a:cs typeface="Arial"/>
              </a:rPr>
              <a:t>  </a:t>
            </a:r>
          </a:p>
          <a:p>
            <a:pPr marL="228600" indent="-228600">
              <a:lnSpc>
                <a:spcPct val="80000"/>
              </a:lnSpc>
              <a:buFontTx/>
              <a:buAutoNum type="arabicPeriod"/>
            </a:pPr>
            <a:r>
              <a:rPr lang="en-US" dirty="0">
                <a:latin typeface="Arial"/>
                <a:cs typeface="Arial"/>
              </a:rPr>
              <a:t>In the 4th century A.D., Laodicea, called at the time the </a:t>
            </a:r>
            <a:r>
              <a:rPr lang="en-US" altLang="ja-JP" dirty="0">
                <a:latin typeface="Arial"/>
                <a:cs typeface="Arial"/>
              </a:rPr>
              <a:t>"</a:t>
            </a:r>
            <a:r>
              <a:rPr lang="en-US" dirty="0">
                <a:latin typeface="Arial"/>
                <a:cs typeface="Arial"/>
              </a:rPr>
              <a:t>Metropolis of Asia,</a:t>
            </a:r>
            <a:r>
              <a:rPr lang="en-US" altLang="ja-JP" dirty="0">
                <a:latin typeface="Arial"/>
                <a:cs typeface="Arial"/>
              </a:rPr>
              <a:t>"</a:t>
            </a:r>
            <a:r>
              <a:rPr lang="en-US" dirty="0">
                <a:latin typeface="Arial"/>
                <a:cs typeface="Arial"/>
              </a:rPr>
              <a:t> was the capital of West Phrygia.  Its prosperity continued into the 5th century, when an earthquake devastated it (494 A.D.).  As nearby </a:t>
            </a:r>
            <a:r>
              <a:rPr lang="en-US" dirty="0" err="1">
                <a:latin typeface="Arial"/>
                <a:cs typeface="Arial"/>
              </a:rPr>
              <a:t>Denizli</a:t>
            </a:r>
            <a:r>
              <a:rPr lang="en-US" dirty="0">
                <a:latin typeface="Arial"/>
                <a:cs typeface="Arial"/>
              </a:rPr>
              <a:t> grew, many natives there immigrated into Laodicea and under Turkish rule named it </a:t>
            </a:r>
            <a:r>
              <a:rPr lang="en-US" altLang="ja-JP" dirty="0">
                <a:latin typeface="Arial"/>
                <a:cs typeface="Arial"/>
              </a:rPr>
              <a:t>"</a:t>
            </a:r>
            <a:r>
              <a:rPr lang="en-US" dirty="0" err="1">
                <a:latin typeface="Arial"/>
                <a:cs typeface="Arial"/>
              </a:rPr>
              <a:t>Ladik</a:t>
            </a:r>
            <a:r>
              <a:rPr lang="en-US" dirty="0">
                <a:latin typeface="Arial"/>
                <a:cs typeface="Arial"/>
              </a:rPr>
              <a:t>,</a:t>
            </a:r>
            <a:r>
              <a:rPr lang="en-US" altLang="ja-JP" dirty="0">
                <a:latin typeface="Arial"/>
                <a:cs typeface="Arial"/>
              </a:rPr>
              <a:t>"</a:t>
            </a:r>
            <a:r>
              <a:rPr lang="en-US" dirty="0">
                <a:latin typeface="Arial"/>
                <a:cs typeface="Arial"/>
              </a:rPr>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a:t>
            </a:r>
          </a:p>
          <a:p>
            <a:pPr marL="228600" indent="-228600">
              <a:lnSpc>
                <a:spcPct val="80000"/>
              </a:lnSpc>
              <a:buFontTx/>
              <a:buAutoNum type="arabicPeriod"/>
            </a:pPr>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rPr>
              <a:pPr/>
              <a:t>17</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p:txBody>
          <a:bodyPr/>
          <a:lstStyle/>
          <a:p>
            <a:r>
              <a:rPr lang="en-US" b="0" dirty="0">
                <a:latin typeface="Arial"/>
                <a:cs typeface="Arial"/>
              </a:rPr>
              <a:t>The</a:t>
            </a:r>
            <a:r>
              <a:rPr lang="en-US" b="0" baseline="0" dirty="0">
                <a:latin typeface="Arial"/>
                <a:cs typeface="Arial"/>
              </a:rPr>
              <a:t> city had a large Jewish population of 7,500 Jewish men alone! The first Christians there were likely Jews.</a:t>
            </a:r>
            <a:endParaRPr lang="en-US" b="0" dirty="0">
              <a:latin typeface="Arial"/>
              <a:cs typeface="Arial"/>
            </a:endParaRPr>
          </a:p>
          <a:p>
            <a:r>
              <a:rPr lang="en-US" b="1" dirty="0">
                <a:latin typeface="Arial"/>
                <a:cs typeface="Arial"/>
              </a:rPr>
              <a:t>________</a:t>
            </a:r>
          </a:p>
          <a:p>
            <a:r>
              <a:rPr lang="en-US" b="1" dirty="0">
                <a:latin typeface="Arial"/>
                <a:cs typeface="Arial"/>
              </a:rPr>
              <a:t>Jewish Influence and the Church</a:t>
            </a:r>
          </a:p>
          <a:p>
            <a:pPr marL="228600" indent="-228600">
              <a:lnSpc>
                <a:spcPct val="80000"/>
              </a:lnSpc>
              <a:buFontTx/>
              <a:buAutoNum type="arabicPeriod"/>
            </a:pPr>
            <a:r>
              <a:rPr lang="en-US" dirty="0">
                <a:latin typeface="Arial"/>
                <a:cs typeface="Arial"/>
              </a:rPr>
              <a:t>Laodicea</a:t>
            </a:r>
            <a:r>
              <a:rPr lang="fr-FR" altLang="ja-JP" dirty="0">
                <a:latin typeface="Arial"/>
                <a:cs typeface="Arial"/>
              </a:rPr>
              <a:t>'</a:t>
            </a:r>
            <a:r>
              <a:rPr lang="en-US" dirty="0">
                <a:latin typeface="Arial"/>
                <a:cs typeface="Arial"/>
              </a:rPr>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latin typeface="Arial"/>
                <a:cs typeface="Arial"/>
              </a:rPr>
              <a:t>Flaccus</a:t>
            </a:r>
            <a:r>
              <a:rPr lang="en-US" dirty="0">
                <a:latin typeface="Arial"/>
                <a:cs typeface="Arial"/>
              </a:rPr>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3)</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It had an elaborate</a:t>
            </a:r>
            <a:r>
              <a:rPr lang="en-US" baseline="0" dirty="0">
                <a:latin typeface="Arial"/>
                <a:ea typeface="ＭＳ Ｐゴシック" charset="0"/>
                <a:cs typeface="Arial"/>
              </a:rPr>
              <a:t> pipe system to bring hot and cold water to the city.</a:t>
            </a:r>
            <a:endParaRPr lang="en-US" dirty="0">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rPr>
              <a:pPr/>
              <a:t>19</a:t>
            </a:fld>
            <a:endParaRPr lang="en-US">
              <a:solidFill>
                <a:prstClr val="black"/>
              </a:solidFill>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pPr marL="0" indent="0">
              <a:lnSpc>
                <a:spcPct val="80000"/>
              </a:lnSpc>
              <a:buFontTx/>
              <a:buNone/>
            </a:pPr>
            <a:r>
              <a:rPr lang="en-US" dirty="0">
                <a:latin typeface="Arial"/>
                <a:cs typeface="Arial"/>
              </a:rPr>
              <a:t>Remnants of this</a:t>
            </a:r>
            <a:r>
              <a:rPr lang="en-US" baseline="0" dirty="0">
                <a:latin typeface="Arial"/>
                <a:cs typeface="Arial"/>
              </a:rPr>
              <a:t> marvel of engineering remain today in the aqueduect remnants. </a:t>
            </a:r>
            <a:endParaRPr lang="en-US" dirty="0">
              <a:latin typeface="Arial"/>
              <a:cs typeface="Arial"/>
            </a:endParaRPr>
          </a:p>
          <a:p>
            <a:pPr marL="0" indent="0">
              <a:lnSpc>
                <a:spcPct val="80000"/>
              </a:lnSpc>
              <a:buFontTx/>
              <a:buNone/>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8)</a:t>
            </a:r>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rPr>
              <a:pPr/>
              <a:t>20</a:t>
            </a:fld>
            <a:endParaRPr lang="en-US">
              <a:solidFill>
                <a:prstClr val="black"/>
              </a:solidFill>
            </a:endParaRPr>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p:txBody>
          <a:bodyPr/>
          <a:lstStyle/>
          <a:p>
            <a:r>
              <a:rPr lang="en-US" dirty="0">
                <a:latin typeface="Arial"/>
                <a:cs typeface="Arial"/>
              </a:rPr>
              <a:t>Laodicea did not have its own water supply, but instead imported it via an aqueduct, which has calcium deposits that caused vomiting.</a:t>
            </a:r>
            <a:endParaRPr lang="en-US" b="1" dirty="0">
              <a:latin typeface="Arial"/>
              <a:cs typeface="Arial"/>
            </a:endParaRPr>
          </a:p>
          <a:p>
            <a:r>
              <a:rPr lang="en-US" b="1" dirty="0">
                <a:latin typeface="Arial"/>
                <a:cs typeface="Arial"/>
              </a:rPr>
              <a:t>____________</a:t>
            </a:r>
          </a:p>
          <a:p>
            <a:endParaRPr lang="en-US" b="1" dirty="0">
              <a:latin typeface="Arial"/>
              <a:cs typeface="Arial"/>
            </a:endParaRPr>
          </a:p>
          <a:p>
            <a:r>
              <a:rPr lang="en-US" b="1" dirty="0">
                <a:latin typeface="Arial"/>
                <a:cs typeface="Arial"/>
              </a:rPr>
              <a:t>Interpreting </a:t>
            </a:r>
            <a:r>
              <a:rPr lang="en-US" altLang="ja-JP" b="1" dirty="0">
                <a:latin typeface="Arial"/>
                <a:cs typeface="Arial"/>
              </a:rPr>
              <a:t>"</a:t>
            </a:r>
            <a:r>
              <a:rPr lang="en-US" b="1" dirty="0">
                <a:latin typeface="Arial"/>
                <a:cs typeface="Arial"/>
              </a:rPr>
              <a:t>Hot</a:t>
            </a:r>
            <a:r>
              <a:rPr lang="en-US" altLang="ja-JP" b="1" dirty="0">
                <a:latin typeface="Arial"/>
                <a:cs typeface="Arial"/>
              </a:rPr>
              <a:t>"</a:t>
            </a:r>
            <a:r>
              <a:rPr lang="en-US" b="1" dirty="0">
                <a:latin typeface="Arial"/>
                <a:cs typeface="Arial"/>
              </a:rPr>
              <a:t> and </a:t>
            </a:r>
            <a:r>
              <a:rPr lang="en-US" altLang="ja-JP" b="1" dirty="0">
                <a:latin typeface="Arial"/>
                <a:cs typeface="Arial"/>
              </a:rPr>
              <a:t>"</a:t>
            </a:r>
            <a:r>
              <a:rPr lang="en-US" b="1" dirty="0">
                <a:latin typeface="Arial"/>
                <a:cs typeface="Arial"/>
              </a:rPr>
              <a:t>Cold</a:t>
            </a:r>
            <a:r>
              <a:rPr lang="en-US" altLang="ja-JP" b="1" dirty="0">
                <a:latin typeface="Arial"/>
                <a:cs typeface="Arial"/>
              </a:rPr>
              <a:t>"</a:t>
            </a:r>
            <a:r>
              <a:rPr lang="en-US" b="1" dirty="0">
                <a:latin typeface="Arial"/>
                <a:cs typeface="Arial"/>
              </a:rPr>
              <a:t>: One View (cont.)</a:t>
            </a:r>
          </a:p>
          <a:p>
            <a:r>
              <a:rPr lang="en-US" dirty="0">
                <a:latin typeface="Arial"/>
                <a:cs typeface="Arial"/>
              </a:rPr>
              <a:t>Laodicea was located six miles from Hierapolis (</a:t>
            </a:r>
            <a:r>
              <a:rPr lang="en-US" dirty="0" err="1">
                <a:latin typeface="Arial"/>
                <a:cs typeface="Arial"/>
              </a:rPr>
              <a:t>Pamukkale</a:t>
            </a:r>
            <a:r>
              <a:rPr lang="en-US" dirty="0">
                <a:latin typeface="Arial"/>
                <a:cs typeface="Arial"/>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latin typeface="Arial"/>
                <a:cs typeface="Arial"/>
              </a:rPr>
              <a:t>Laodiceans</a:t>
            </a:r>
            <a:r>
              <a:rPr lang="en-US" dirty="0">
                <a:latin typeface="Arial"/>
                <a:cs typeface="Arial"/>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latin typeface="Arial"/>
                <a:cs typeface="Arial"/>
              </a:rPr>
              <a:t>untasty</a:t>
            </a:r>
            <a:r>
              <a:rPr lang="en-US" dirty="0">
                <a:latin typeface="Arial"/>
                <a:cs typeface="Arial"/>
              </a:rPr>
              <a:t> water that flowed into their city.</a:t>
            </a:r>
          </a:p>
          <a:p>
            <a:pPr marL="228600" indent="-228600">
              <a:lnSpc>
                <a:spcPct val="80000"/>
              </a:lnSpc>
              <a:buFontTx/>
              <a:buAutoNum type="arabicPeriod"/>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10)</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DON</a:t>
            </a:r>
            <a:r>
              <a:rPr lang="fr-FR" sz="1200"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T INTERRUPT ME LORD, I</a:t>
            </a:r>
            <a:r>
              <a:rPr lang="fr-FR" sz="1200"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M PRAYING (a 2-person skit reflecting on the Lord</a:t>
            </a:r>
            <a:r>
              <a:rPr lang="fr-FR" sz="1200"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s Prayer by Clyde Lee Herring, adapted from Bread magazine, Nazarene Publishing House (http://</a:t>
            </a:r>
            <a:r>
              <a:rPr lang="en-US" sz="1200" kern="1200" dirty="0" err="1">
                <a:solidFill>
                  <a:schemeClr val="tx1"/>
                </a:solidFill>
                <a:effectLst/>
                <a:latin typeface="Arial"/>
                <a:ea typeface="+mn-ea"/>
                <a:cs typeface="Arial"/>
              </a:rPr>
              <a:t>www.murraymoerman.com</a:t>
            </a:r>
            <a:r>
              <a:rPr lang="en-US" sz="1200" kern="1200" dirty="0">
                <a:solidFill>
                  <a:schemeClr val="tx1"/>
                </a:solidFill>
                <a:effectLst/>
                <a:latin typeface="Arial"/>
                <a:ea typeface="+mn-ea"/>
                <a:cs typeface="Arial"/>
              </a:rPr>
              <a:t>/3downloads/don%27t_interrupt_me_lord_i%27m_praying.pdf)</a:t>
            </a:r>
            <a:endParaRPr lang="en-US" dirty="0">
              <a:latin typeface="Arial"/>
              <a:ea typeface="ＭＳ Ｐゴシック" charset="0"/>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rPr>
              <a:pPr/>
              <a:t>21</a:t>
            </a:fld>
            <a:endParaRPr lang="en-US">
              <a:solidFill>
                <a:prstClr val="black"/>
              </a:solidFill>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r>
              <a:rPr lang="en-US" b="0" dirty="0">
                <a:latin typeface="Arial"/>
                <a:cs typeface="Arial"/>
              </a:rPr>
              <a:t>Excavations</a:t>
            </a:r>
            <a:r>
              <a:rPr lang="en-US" b="0" baseline="0" dirty="0">
                <a:latin typeface="Arial"/>
                <a:cs typeface="Arial"/>
              </a:rPr>
              <a:t> in the 1960s revealed a large city with marble everywhere, two theatres, a stadium and a huge bathhouse. </a:t>
            </a:r>
            <a:endParaRPr lang="en-US" b="0" dirty="0">
              <a:latin typeface="Arial"/>
              <a:cs typeface="Arial"/>
            </a:endParaRPr>
          </a:p>
          <a:p>
            <a:r>
              <a:rPr lang="en-US" b="1" dirty="0">
                <a:latin typeface="Arial"/>
                <a:cs typeface="Arial"/>
              </a:rPr>
              <a:t>___________</a:t>
            </a:r>
          </a:p>
          <a:p>
            <a:endParaRPr lang="en-US" b="1" dirty="0">
              <a:latin typeface="Arial"/>
              <a:cs typeface="Arial"/>
            </a:endParaRPr>
          </a:p>
          <a:p>
            <a:r>
              <a:rPr lang="en-US" b="1" dirty="0">
                <a:latin typeface="Arial"/>
                <a:cs typeface="Arial"/>
              </a:rPr>
              <a:t>Excavations</a:t>
            </a:r>
          </a:p>
          <a:p>
            <a:r>
              <a:rPr lang="en-US" dirty="0">
                <a:latin typeface="Arial"/>
                <a:cs typeface="Arial"/>
              </a:rPr>
              <a:t>A Canadian team led by Jean des </a:t>
            </a:r>
            <a:r>
              <a:rPr lang="en-US" dirty="0" err="1">
                <a:latin typeface="Arial"/>
                <a:cs typeface="Arial"/>
              </a:rPr>
              <a:t>Gagniers</a:t>
            </a:r>
            <a:r>
              <a:rPr lang="en-US" dirty="0">
                <a:latin typeface="Arial"/>
                <a:cs typeface="Arial"/>
              </a:rPr>
              <a:t> in 1961-1963 carried out a small-scale excavation of Laodicea, focusing on the </a:t>
            </a:r>
            <a:r>
              <a:rPr lang="en-US" dirty="0" err="1">
                <a:latin typeface="Arial"/>
                <a:cs typeface="Arial"/>
              </a:rPr>
              <a:t>nymphaeum</a:t>
            </a:r>
            <a:r>
              <a:rPr lang="en-US" dirty="0">
                <a:latin typeface="Arial"/>
                <a:cs typeface="Arial"/>
              </a:rPr>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6)</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rPr>
              <a:pPr/>
              <a:t>22</a:t>
            </a:fld>
            <a:endParaRPr lang="en-US">
              <a:solidFill>
                <a:prstClr val="black"/>
              </a:solidFill>
            </a:endParaRPr>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Some of the bathhouse arches still stand.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14)</a:t>
            </a:r>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rPr>
              <a:pPr/>
              <a:t>23</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as does the Roman theater</a:t>
            </a: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28)</a:t>
            </a:r>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rPr>
              <a:pPr/>
              <a:t>24</a:t>
            </a:fld>
            <a:endParaRPr lang="en-US">
              <a:solidFill>
                <a:prstClr val="black"/>
              </a:solidFill>
            </a:endParaRPr>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and the Greek theatre. Typical of wealthy people is plenty of time and money to go to the theater!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29)</a:t>
            </a:r>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rPr>
              <a:pPr/>
              <a:t>25</a:t>
            </a:fld>
            <a:endParaRPr lang="en-US">
              <a:solidFill>
                <a:prstClr val="black"/>
              </a:solidFill>
            </a:endParaRPr>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So the people would sit in on these exquisite seats, now in ruins.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20)</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rPr>
              <a:pPr/>
              <a:t>26</a:t>
            </a:fld>
            <a:endParaRPr lang="en-US">
              <a:solidFill>
                <a:prstClr val="black"/>
              </a:solidFill>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and they found protection from strong city walls, some which still stand tall.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31)</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this letter to these wealthy and compromised Christians we will see “three Rs” to cure apathy.</a:t>
            </a:r>
            <a:r>
              <a:rPr lang="en-SG" dirty="0">
                <a:effectLst/>
                <a:latin typeface="Arial"/>
                <a:cs typeface="Arial"/>
              </a:rPr>
              <a:t> I encourage</a:t>
            </a:r>
            <a:r>
              <a:rPr lang="en-SG" baseline="0" dirty="0">
                <a:effectLst/>
                <a:latin typeface="Arial"/>
                <a:cs typeface="Arial"/>
              </a:rPr>
              <a:t> you to fill in these three words that begin with "R" as we go along. Here is the first</a:t>
            </a:r>
            <a:r>
              <a:rPr lang="mr-IN" baseline="0" dirty="0">
                <a:effectLst/>
                <a:latin typeface="Arial"/>
                <a:cs typeface="Arial"/>
              </a:rPr>
              <a:t>…</a:t>
            </a:r>
            <a:endParaRPr lang="en-US" dirty="0">
              <a:latin typeface="Arial"/>
              <a:ea typeface="ＭＳ Ｐゴシック" charset="0"/>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p>
          <a:p>
            <a:r>
              <a:rPr lang="en-SG" dirty="0">
                <a:effectLst/>
                <a:latin typeface="Arial"/>
                <a:ea typeface="ＭＳ Ｐゴシック" charset="0"/>
                <a:cs typeface="Arial"/>
              </a:rPr>
              <a:t>Read 3:14</a:t>
            </a:r>
            <a:endParaRPr lang="en-US"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Laodicea was luxurious and proud (3:14a).</a:t>
            </a:r>
            <a:r>
              <a:rPr lang="en-SG" dirty="0">
                <a:effectLst/>
                <a:latin typeface="Arial"/>
                <a:cs typeface="Aria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They were proud of their money—their banking industry was world-renown.</a:t>
            </a:r>
            <a:r>
              <a:rPr lang="en-SG" dirty="0">
                <a:effectLst/>
                <a:latin typeface="Arial"/>
                <a:cs typeface="Aria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latin typeface="Arial"/>
                <a:cs typeface="Arial"/>
              </a:rPr>
              <a:t>____________________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a:ea typeface="ＭＳ Ｐゴシック" pitchFamily="-108" charset="-128"/>
                <a:cs typeface="Arial"/>
              </a:rPr>
              <a:t>"</a:t>
            </a:r>
            <a:r>
              <a:rPr lang="en-US" dirty="0">
                <a:latin typeface="Arial"/>
                <a:cs typeface="Arial"/>
              </a:rPr>
              <a:t>The city was very rich. They had also experienced damage from the AD 17 earthquake that decimated Philadelphia. But unlike Philadelphia, Laodicea was well capable of funding the city</a:t>
            </a:r>
            <a:r>
              <a:rPr lang="fr-FR" dirty="0">
                <a:latin typeface="Arial"/>
                <a:cs typeface="Arial"/>
              </a:rPr>
              <a:t>'</a:t>
            </a:r>
            <a:r>
              <a:rPr lang="en-US" dirty="0">
                <a:latin typeface="Arial"/>
                <a:cs typeface="Arial"/>
              </a:rPr>
              <a:t>s rebuild on its own. In fact, the city also supplied funds to help rebuild several smaller cities in the area.</a:t>
            </a:r>
            <a:r>
              <a:rPr lang="en-US" sz="1200" u="none" strike="noStrike" kern="1200" dirty="0">
                <a:solidFill>
                  <a:schemeClr val="tx1"/>
                </a:solidFill>
                <a:effectLst/>
                <a:latin typeface="Arial"/>
                <a:ea typeface="ＭＳ Ｐゴシック" pitchFamily="-108" charset="-128"/>
                <a:cs typeface="Arial"/>
              </a:rPr>
              <a:t>" http://</a:t>
            </a:r>
            <a:r>
              <a:rPr lang="en-US" sz="1200" u="none" strike="noStrike" kern="1200" dirty="0" err="1">
                <a:solidFill>
                  <a:schemeClr val="tx1"/>
                </a:solidFill>
                <a:effectLst/>
                <a:latin typeface="Arial"/>
                <a:ea typeface="ＭＳ Ｐゴシック" pitchFamily="-108" charset="-128"/>
                <a:cs typeface="Arial"/>
              </a:rPr>
              <a:t>www.truthwhys.com</a:t>
            </a:r>
            <a:r>
              <a:rPr lang="en-US" sz="1200" u="none" strike="noStrike" kern="1200" dirty="0">
                <a:solidFill>
                  <a:schemeClr val="tx1"/>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Arial"/>
                <a:ea typeface="ＭＳ Ｐゴシック" pitchFamily="-108" charset="-128"/>
                <a:cs typeface="Arial"/>
              </a:rPr>
              <a:t>Coin of Julia </a:t>
            </a:r>
            <a:r>
              <a:rPr lang="en-US" sz="1200" kern="1200" dirty="0" err="1">
                <a:solidFill>
                  <a:schemeClr val="tx2"/>
                </a:solidFill>
                <a:latin typeface="Arial"/>
                <a:ea typeface="ＭＳ Ｐゴシック" pitchFamily="-108" charset="-128"/>
                <a:cs typeface="Arial"/>
              </a:rPr>
              <a:t>Domna</a:t>
            </a:r>
            <a:r>
              <a:rPr lang="en-US" sz="1200" kern="1200" dirty="0">
                <a:solidFill>
                  <a:schemeClr val="tx2"/>
                </a:solidFill>
                <a:latin typeface="Arial"/>
                <a:ea typeface="ＭＳ Ｐゴシック" pitchFamily="-108" charset="-128"/>
                <a:cs typeface="Arial"/>
              </a:rPr>
              <a:t>, AD 197, mother of Caracalla, AR (Silver) Denarius,</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3.12 </a:t>
            </a:r>
            <a:r>
              <a:rPr lang="en-US" sz="1200" kern="1200" dirty="0" err="1">
                <a:solidFill>
                  <a:schemeClr val="tx2"/>
                </a:solidFill>
                <a:latin typeface="Arial"/>
                <a:ea typeface="ＭＳ Ｐゴシック" pitchFamily="-108" charset="-128"/>
                <a:cs typeface="Arial"/>
              </a:rPr>
              <a:t>gm</a:t>
            </a:r>
            <a:r>
              <a:rPr lang="en-US" sz="1200" kern="1200" dirty="0">
                <a:solidFill>
                  <a:schemeClr val="tx2"/>
                </a:solidFill>
                <a:latin typeface="Arial"/>
                <a:ea typeface="ＭＳ Ｐゴシック" pitchFamily="-108" charset="-128"/>
                <a:cs typeface="Arial"/>
              </a:rPr>
              <a:t>, minted in Laodicea, SearM-6614</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a:t>
            </a:r>
            <a:r>
              <a:rPr lang="en-US" sz="1200" kern="1200" dirty="0" err="1">
                <a:solidFill>
                  <a:schemeClr val="tx2"/>
                </a:solidFill>
                <a:latin typeface="Arial"/>
                <a:ea typeface="ＭＳ Ｐゴシック" pitchFamily="-108" charset="-128"/>
                <a:cs typeface="Arial"/>
              </a:rPr>
              <a:t>obv</a:t>
            </a:r>
            <a:r>
              <a:rPr lang="en-US" sz="1200" kern="1200" dirty="0">
                <a:solidFill>
                  <a:schemeClr val="tx2"/>
                </a:solidFill>
                <a:latin typeface="Arial"/>
                <a:ea typeface="ＭＳ Ｐゴシック" pitchFamily="-108" charset="-128"/>
                <a:cs typeface="Arial"/>
              </a:rPr>
              <a:t>.:  "[IVLIA] AVGVSTA" </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Bare-headed and draped bust right</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rev.:  "VESTAE SANCTAE"</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a:t>
            </a:r>
            <a:r>
              <a:rPr lang="en-US" sz="1200" kern="1200" dirty="0" err="1">
                <a:solidFill>
                  <a:schemeClr val="tx2"/>
                </a:solidFill>
                <a:latin typeface="Arial"/>
                <a:ea typeface="ＭＳ Ｐゴシック" pitchFamily="-108" charset="-128"/>
                <a:cs typeface="Arial"/>
              </a:rPr>
              <a:t>Vesta</a:t>
            </a:r>
            <a:r>
              <a:rPr lang="en-US" sz="1200" kern="1200" dirty="0">
                <a:solidFill>
                  <a:schemeClr val="tx2"/>
                </a:solidFill>
                <a:latin typeface="Arial"/>
                <a:ea typeface="ＭＳ Ｐゴシック" pitchFamily="-108" charset="-128"/>
                <a:cs typeface="Arial"/>
              </a:rPr>
              <a:t> standing left,</a:t>
            </a:r>
          </a:p>
          <a:p>
            <a:r>
              <a:rPr lang="en-US" sz="1200" kern="1200" dirty="0">
                <a:solidFill>
                  <a:schemeClr val="tx1"/>
                </a:solidFill>
                <a:latin typeface="Arial"/>
                <a:ea typeface="ＭＳ Ｐゴシック" pitchFamily="-108" charset="-128"/>
                <a:cs typeface="Arial"/>
              </a:rPr>
              <a:t>http://</a:t>
            </a:r>
            <a:r>
              <a:rPr lang="en-US" sz="1200" kern="1200" dirty="0" err="1">
                <a:solidFill>
                  <a:schemeClr val="tx1"/>
                </a:solidFill>
                <a:latin typeface="Arial"/>
                <a:ea typeface="ＭＳ Ｐゴシック" pitchFamily="-108" charset="-128"/>
                <a:cs typeface="Arial"/>
              </a:rPr>
              <a:t>ettuantiquities.com</a:t>
            </a:r>
            <a:r>
              <a:rPr lang="en-US" sz="1200" kern="1200" dirty="0">
                <a:solidFill>
                  <a:schemeClr val="tx1"/>
                </a:solidFill>
                <a:latin typeface="Arial"/>
                <a:ea typeface="ＭＳ Ｐゴシック" pitchFamily="-108" charset="-128"/>
                <a:cs typeface="Arial"/>
              </a:rPr>
              <a:t>/roman_coins_page_21.htm holding </a:t>
            </a:r>
            <a:r>
              <a:rPr lang="en-US" sz="1200" kern="1200" dirty="0" err="1">
                <a:solidFill>
                  <a:schemeClr val="tx1"/>
                </a:solidFill>
                <a:latin typeface="Arial"/>
                <a:ea typeface="ＭＳ Ｐゴシック" pitchFamily="-108" charset="-128"/>
                <a:cs typeface="Arial"/>
              </a:rPr>
              <a:t>patera</a:t>
            </a:r>
            <a:r>
              <a:rPr lang="en-US" sz="1200" kern="1200" dirty="0">
                <a:solidFill>
                  <a:schemeClr val="tx1"/>
                </a:solidFill>
                <a:latin typeface="Arial"/>
                <a:ea typeface="ＭＳ Ｐゴシック" pitchFamily="-108" charset="-128"/>
                <a:cs typeface="Arial"/>
              </a:rPr>
              <a:t> and scepter.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They were proud of their clothes—their black wool allowed them all to dress in black.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_______________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The church is "naked," a local allusion which relates to the major industry of the entire region: the manufacture and preparation of textiles. Laodicea</a:t>
            </a:r>
            <a:r>
              <a:rPr lang="fr-FR" dirty="0">
                <a:solidFill>
                  <a:schemeClr val="tx1"/>
                </a:solidFill>
                <a:latin typeface="Arial"/>
                <a:cs typeface="Arial"/>
              </a:rPr>
              <a:t>'</a:t>
            </a:r>
            <a:r>
              <a:rPr lang="en-US" dirty="0">
                <a:solidFill>
                  <a:schemeClr val="tx1"/>
                </a:solidFill>
                <a:latin typeface="Arial"/>
                <a:cs typeface="Arial"/>
              </a:rPr>
              <a:t>s glossy, black wool earned her a grand reputation, and her citizens wore black garments with pride, contrasting John</a:t>
            </a:r>
            <a:r>
              <a:rPr lang="fr-FR" dirty="0">
                <a:solidFill>
                  <a:schemeClr val="tx1"/>
                </a:solidFill>
                <a:latin typeface="Arial"/>
                <a:cs typeface="Arial"/>
              </a:rPr>
              <a:t>'</a:t>
            </a:r>
            <a:r>
              <a:rPr lang="en-US" dirty="0">
                <a:solidFill>
                  <a:schemeClr val="tx1"/>
                </a:solidFill>
                <a:latin typeface="Arial"/>
                <a:cs typeface="Arial"/>
              </a:rPr>
              <a:t>s advice to the Christians of the city to buy "white raiment, that thou </a:t>
            </a:r>
            <a:r>
              <a:rPr lang="en-US" dirty="0" err="1">
                <a:solidFill>
                  <a:schemeClr val="tx1"/>
                </a:solidFill>
                <a:latin typeface="Arial"/>
                <a:cs typeface="Arial"/>
              </a:rPr>
              <a:t>mayest</a:t>
            </a:r>
            <a:r>
              <a:rPr lang="en-US" dirty="0">
                <a:solidFill>
                  <a:schemeClr val="tx1"/>
                </a:solidFill>
                <a:latin typeface="Arial"/>
                <a:cs typeface="Arial"/>
              </a:rPr>
              <a:t> be clothed."</a:t>
            </a:r>
          </a:p>
          <a:p>
            <a:endParaRPr lang="en-US" dirty="0">
              <a:solidFill>
                <a:schemeClr val="tx1"/>
              </a:solidFill>
              <a:latin typeface="Arial"/>
              <a:cs typeface="Arial"/>
            </a:endParaRPr>
          </a:p>
          <a:p>
            <a:r>
              <a:rPr lang="en-US" dirty="0">
                <a:solidFill>
                  <a:schemeClr val="tx1"/>
                </a:solidFill>
                <a:latin typeface="Arial"/>
                <a:cs typeface="Arial"/>
              </a:rPr>
              <a:t>(Todd Bolen, "Laodicea," in The Pictorial Library of Bible Lands, slide 7)</a:t>
            </a:r>
          </a:p>
          <a:p>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30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We’ve often been led to believe that “we are either hot or cold with God.”</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effectLst/>
                <a:latin typeface="Arial"/>
                <a:ea typeface="+mn-ea"/>
                <a:cs typeface="Arial"/>
              </a:rPr>
              <a:t>They were proud of their optical school—they sent an eye ointment throughout the Roman Empire.</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31</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32</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What does it mean that Jesus is the “Amen” (3:14b)?</a:t>
            </a:r>
          </a:p>
          <a:p>
            <a:r>
              <a:rPr lang="en-US" dirty="0">
                <a:latin typeface="Arial"/>
                <a:ea typeface="ＭＳ Ｐゴシック" charset="0"/>
                <a:cs typeface="Arial"/>
              </a:rPr>
              <a:t>“Amen” means “so be it,” so Christ is the sovereign ruler who declares what will be.</a:t>
            </a:r>
          </a:p>
          <a:p>
            <a:r>
              <a:rPr lang="en-US" dirty="0">
                <a:latin typeface="Arial"/>
                <a:ea typeface="ＭＳ Ｐゴシック" charset="0"/>
                <a:cs typeface="Arial"/>
              </a:rPr>
              <a:t>When we say “Amen,” we don’t proclaim anything into reality.  Instead, we acknowledge Christ’s authority.  We say Amen but he is the Amen!</a:t>
            </a:r>
          </a:p>
          <a:p>
            <a:endParaRPr lang="en-US" dirty="0">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What does it mean that Jesus is the “faithful and true witness” (3:14c)?</a:t>
            </a:r>
          </a:p>
          <a:p>
            <a:r>
              <a:rPr lang="en-US" dirty="0">
                <a:latin typeface="Arial"/>
                <a:ea typeface="ＭＳ Ｐゴシック" charset="0"/>
                <a:cs typeface="Arial"/>
              </a:rPr>
              <a:t>The phrase in 1:5 means Jesus is the faithful source of the book of Revelation.</a:t>
            </a:r>
          </a:p>
          <a:p>
            <a:r>
              <a:rPr lang="en-US" dirty="0">
                <a:latin typeface="Arial"/>
                <a:ea typeface="ＭＳ Ｐゴシック" charset="0"/>
                <a:cs typeface="Arial"/>
              </a:rPr>
              <a:t>So he is a true witness of the evidence about to be shown about Laodicea.</a:t>
            </a:r>
          </a:p>
          <a:p>
            <a:endParaRPr lang="en-US" dirty="0">
              <a:latin typeface="Arial"/>
              <a:ea typeface="ＭＳ Ｐゴシック" charset="0"/>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What does it mean that Jesus is the “beginning of God’s [new NLT] creation” (3:14c)?  Does this mean Jesus is created?</a:t>
            </a:r>
          </a:p>
          <a:p>
            <a:r>
              <a:rPr lang="en-US" dirty="0">
                <a:latin typeface="Arial"/>
                <a:ea typeface="ＭＳ Ｐゴシック" charset="0"/>
                <a:cs typeface="Arial"/>
              </a:rPr>
              <a:t>We like to lower Christ to make ourselves look better.  Nearby Colossae followed the error that Jesus was less than God some 35 years earlier.  But a “created Jesus” would contradict the other descriptions of Christ as eternal in 1:18 and 2:8.</a:t>
            </a:r>
          </a:p>
          <a:p>
            <a:r>
              <a:rPr lang="en-US" dirty="0">
                <a:latin typeface="Arial"/>
                <a:ea typeface="ＭＳ Ｐゴシック" charset="0"/>
                <a:cs typeface="Arial"/>
              </a:rPr>
              <a:t>The better sense is that Jesus is the Creator himself.  He is the authority to whom we will give an account of our lives!</a:t>
            </a:r>
          </a:p>
          <a:p>
            <a:endParaRPr lang="en-US" dirty="0">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p>
          <a:p>
            <a:r>
              <a:rPr lang="en-US" sz="1200" kern="1200" dirty="0">
                <a:solidFill>
                  <a:schemeClr val="tx1"/>
                </a:solidFill>
                <a:effectLst/>
                <a:latin typeface="Arial"/>
                <a:ea typeface="+mn-ea"/>
                <a:cs typeface="Arial"/>
              </a:rPr>
              <a:t>So the first way to cure spiritual apathy is to see our true relationship with Christ—he is God and we are not.  The second way to cure spiritual apathy is to…</a:t>
            </a:r>
            <a:endParaRPr lang="en-US"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Jesus lovingly corrects us in our lukewarm state.</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 is the rebuke by Christ: lukewarm, not cold or hot.</a:t>
            </a:r>
            <a:r>
              <a:rPr lang="en-SG" dirty="0">
                <a:effectLst/>
                <a:latin typeface="Arial"/>
                <a:cs typeface="Arial"/>
              </a:rPr>
              <a:t> </a:t>
            </a:r>
            <a:endParaRPr lang="en-US" dirty="0">
              <a:latin typeface="Arial"/>
              <a:ea typeface="ＭＳ Ｐゴシック" charset="0"/>
              <a:cs typeface="Arial"/>
            </a:endParaRPr>
          </a:p>
          <a:p>
            <a:r>
              <a:rPr lang="en-US" dirty="0">
                <a:latin typeface="Arial"/>
                <a:ea typeface="ＭＳ Ｐゴシック" charset="0"/>
                <a:cs typeface="Arial"/>
              </a:rPr>
              <a:t>________________</a:t>
            </a: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39</a:t>
            </a:fld>
            <a:endParaRPr lang="en-GB" sz="12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know all the things that you do…” [read 3:15]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40</a:t>
            </a:fld>
            <a:endParaRPr lang="en-US"/>
          </a:p>
        </p:txBody>
      </p:sp>
    </p:spTree>
    <p:extLst>
      <p:ext uri="{BB962C8B-B14F-4D97-AF65-F5344CB8AC3E}">
        <p14:creationId xmlns:p14="http://schemas.microsoft.com/office/powerpoint/2010/main" val="200510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Is that true? Are there only two options?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D7082-5559-D34D-BB44-BE1C2BCDE915}" type="slidenum">
              <a:rPr lang="en-US" smtClean="0"/>
              <a:t>41</a:t>
            </a:fld>
            <a:endParaRPr lang="en-US"/>
          </a:p>
        </p:txBody>
      </p:sp>
    </p:spTree>
    <p:extLst>
      <p:ext uri="{BB962C8B-B14F-4D97-AF65-F5344CB8AC3E}">
        <p14:creationId xmlns:p14="http://schemas.microsoft.com/office/powerpoint/2010/main" val="263191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The city had poor water resources so it had its water channeled from nearby cities.  With their vast wealth, the people of Laodicea built an elaborate aqueduct system.</a:t>
            </a:r>
            <a:r>
              <a:rPr lang="en-SG" dirty="0">
                <a:effectLst/>
                <a:latin typeface="Arial"/>
                <a:cs typeface="Arial"/>
              </a:rPr>
              <a:t> </a:t>
            </a:r>
            <a:r>
              <a:rPr lang="en-US" dirty="0"/>
              <a:t>Hardly anything remains of the aqueduct. This picture at the upper right are from another city.</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BF0D7082-5559-D34D-BB44-BE1C2BCDE915}" type="slidenum">
              <a:rPr lang="en-US" smtClean="0"/>
              <a:t>42</a:t>
            </a:fld>
            <a:endParaRPr lang="en-US"/>
          </a:p>
        </p:txBody>
      </p:sp>
    </p:spTree>
    <p:extLst>
      <p:ext uri="{BB962C8B-B14F-4D97-AF65-F5344CB8AC3E}">
        <p14:creationId xmlns:p14="http://schemas.microsoft.com/office/powerpoint/2010/main" val="682669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43</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sz="1200" kern="1200" dirty="0">
                <a:solidFill>
                  <a:schemeClr val="tx1"/>
                </a:solidFill>
                <a:effectLst/>
                <a:latin typeface="Arial"/>
                <a:ea typeface="+mn-ea"/>
                <a:cs typeface="Arial"/>
              </a:rPr>
              <a:t>Hot water was piped from the nearby Hierapolis hot springs to the north.  Cold water came via aqueduct from Colossae’s cold, refreshing springs to the east.  However, to their horror, after the entire project was finished, they discovered that by the time the water reached Laodicea, it was lukewarm!</a:t>
            </a:r>
            <a:r>
              <a:rPr lang="en-SG" dirty="0">
                <a:effectLst/>
                <a:latin typeface="Arial"/>
                <a:cs typeface="Arial"/>
              </a:rPr>
              <a:t>  </a:t>
            </a:r>
          </a:p>
          <a:p>
            <a:r>
              <a:rPr lang="en-SG" dirty="0">
                <a:effectLst/>
                <a:latin typeface="Arial"/>
                <a:cs typeface="Arial"/>
              </a:rPr>
              <a:t>H + C = L or Hierapolis</a:t>
            </a:r>
            <a:r>
              <a:rPr lang="en-SG" baseline="0" dirty="0">
                <a:effectLst/>
                <a:latin typeface="Arial"/>
                <a:cs typeface="Arial"/>
              </a:rPr>
              <a:t> + Colossae = Laodicea or Hot + Cold = Lukewarm</a:t>
            </a:r>
          </a:p>
          <a:p>
            <a:r>
              <a:rPr lang="en-SG" baseline="0" dirty="0">
                <a:effectLst/>
                <a:latin typeface="Arial"/>
                <a:ea typeface="ＭＳ Ｐゴシック" charset="0"/>
                <a:cs typeface="Arial"/>
              </a:rPr>
              <a:t>It also had a high calcium content so that it made people vomit it out!</a:t>
            </a:r>
            <a:endParaRPr lang="en-US" dirty="0">
              <a:latin typeface="Arial"/>
              <a:ea typeface="ＭＳ Ｐゴシック" charset="0"/>
              <a:cs typeface="Arial"/>
            </a:endParaRPr>
          </a:p>
          <a:p>
            <a:r>
              <a:rPr lang="en-US" dirty="0">
                <a:latin typeface="Times New Roman" charset="0"/>
                <a:ea typeface="ＭＳ Ｐゴシック" charset="0"/>
                <a:cs typeface="ＭＳ Ｐゴシック" charset="0"/>
              </a:rPr>
              <a:t>Both lines use thick terracotta pipes with a double siphon system. It has a modern water system now, but the remains of calcium carbonite remain on the ancient pipes. It ended with central and southern distribution centers. Colossae lay only 2.5 miles to the east.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Most people preferred drinks either hot or cold back then—and today too.</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What does hot, cold and lukewarm mean (3:15-16a)?  I think this refers to spiritual fervor:</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“Hot” means we have a fire for Christ—an excitement about him.  • His command, of course, is for us to have a spiritual “fire” for him.</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“Cold” indicates spiritual opposition • where we reject Christ.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“Lukewarm” Christians compromise • and only pretend to be walking with Christ.</a:t>
            </a:r>
            <a:endParaRPr lang="en-SG" sz="1200" kern="1200" dirty="0">
              <a:solidFill>
                <a:schemeClr val="tx1"/>
              </a:solidFill>
              <a:effectLst/>
              <a:latin typeface="Arial"/>
              <a:ea typeface="+mn-ea"/>
              <a:cs typeface="Arial"/>
            </a:endParaRPr>
          </a:p>
          <a:p>
            <a:endParaRPr lang="en-SG" sz="1200" kern="1200" dirty="0">
              <a:solidFill>
                <a:schemeClr val="tx1"/>
              </a:solidFill>
              <a:effectLst/>
              <a:latin typeface="Arial"/>
              <a:ea typeface="+mn-ea"/>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Why would Christ actually prefer for people to be either hot or cold (3:15b)?</a:t>
            </a:r>
          </a:p>
          <a:p>
            <a:r>
              <a:rPr lang="en-US" dirty="0">
                <a:latin typeface="Arial"/>
                <a:ea typeface="ＭＳ Ｐゴシック" charset="0"/>
                <a:cs typeface="Arial"/>
              </a:rPr>
              <a:t>Jesus prefers for us to honest with him since he knows our true spiritual condition anyway.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It’s better to admit that we are “cold”—to say that we are rejecting him…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…than it is to pretend that we are not.  Lukewarm means apathetic.</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Laodicea’s lukewarm water and calcium made a visitor want to vomit!</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BF0D7082-5559-D34D-BB44-BE1C2BCDE915}" type="slidenum">
              <a:rPr lang="en-US" smtClean="0"/>
              <a:t>49</a:t>
            </a:fld>
            <a:endParaRPr lang="en-US"/>
          </a:p>
        </p:txBody>
      </p:sp>
    </p:spTree>
    <p:extLst>
      <p:ext uri="{BB962C8B-B14F-4D97-AF65-F5344CB8AC3E}">
        <p14:creationId xmlns:p14="http://schemas.microsoft.com/office/powerpoint/2010/main" val="140619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D7082-5559-D34D-BB44-BE1C2BCDE915}" type="slidenum">
              <a:rPr lang="en-US" smtClean="0"/>
              <a:t>50</a:t>
            </a:fld>
            <a:endParaRPr lang="en-US"/>
          </a:p>
        </p:txBody>
      </p:sp>
    </p:spTree>
    <p:extLst>
      <p:ext uri="{BB962C8B-B14F-4D97-AF65-F5344CB8AC3E}">
        <p14:creationId xmlns:p14="http://schemas.microsoft.com/office/powerpoint/2010/main" val="43079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we’re going to unpack one of the amazing statements of Jesus, where he said, “I know all the things you do, that you are neither hot nor cold. I wish that you were one or the other!" (3:15 NLT).</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5</a:t>
            </a:fld>
            <a:endParaRPr lang="en-US"/>
          </a:p>
        </p:txBody>
      </p:sp>
    </p:spTree>
    <p:extLst>
      <p:ext uri="{BB962C8B-B14F-4D97-AF65-F5344CB8AC3E}">
        <p14:creationId xmlns:p14="http://schemas.microsoft.com/office/powerpoint/2010/main" val="2631645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 Those who are spiritually complacent will not lose their salvation, for many other texts show us that those who genuinely know Christ have eternal life.</a:t>
            </a:r>
            <a:r>
              <a:rPr lang="en-SG" dirty="0">
                <a:effectLst/>
                <a:latin typeface="Arial"/>
                <a:cs typeface="Arial"/>
              </a:rPr>
              <a:t> </a:t>
            </a:r>
          </a:p>
          <a:p>
            <a:r>
              <a:rPr lang="en-US" sz="1200" kern="1200" dirty="0">
                <a:solidFill>
                  <a:schemeClr val="tx1"/>
                </a:solidFill>
                <a:effectLst/>
                <a:latin typeface="Arial"/>
                <a:ea typeface="+mn-ea"/>
                <a:cs typeface="Arial"/>
              </a:rPr>
              <a:t>• It seems better to see this as Christ taking away their privileges in discipline</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 is exactly what happened.  The existence of</a:t>
            </a:r>
            <a:r>
              <a:rPr lang="en-US" sz="1200" kern="1200" baseline="0" dirty="0">
                <a:solidFill>
                  <a:schemeClr val="tx1"/>
                </a:solidFill>
                <a:effectLst/>
                <a:latin typeface="Arial"/>
                <a:ea typeface="+mn-ea"/>
                <a:cs typeface="Arial"/>
              </a:rPr>
              <a:t> the church's witness was threatened as was Ephesus. This was no empty warning.</a:t>
            </a:r>
            <a:endParaRPr lang="en-US" dirty="0">
              <a:latin typeface="Arial"/>
              <a:ea typeface="ＭＳ Ｐゴシック" charset="0"/>
              <a:cs typeface="Arial"/>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52</a:t>
            </a:fld>
            <a:endParaRPr lang="en-GB" sz="1200">
              <a:solidFill>
                <a:prstClr val="white"/>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Laodicea’s lukewarm spiritual attitude eventually led to the destruction of the city.  Since the 13</a:t>
            </a:r>
            <a:r>
              <a:rPr lang="en-US" sz="1200" kern="1200" baseline="0" dirty="0">
                <a:solidFill>
                  <a:schemeClr val="tx1"/>
                </a:solidFill>
                <a:effectLst/>
                <a:latin typeface="Arial"/>
                <a:ea typeface="+mn-ea"/>
                <a:cs typeface="Arial"/>
              </a:rPr>
              <a:t>th</a:t>
            </a:r>
            <a:r>
              <a:rPr lang="en-US" sz="1200" kern="1200" dirty="0">
                <a:solidFill>
                  <a:schemeClr val="tx1"/>
                </a:solidFill>
                <a:effectLst/>
                <a:latin typeface="Arial"/>
                <a:ea typeface="+mn-ea"/>
                <a:cs typeface="Arial"/>
              </a:rPr>
              <a:t> century AD it has been in ruins.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BF0D7082-5559-D34D-BB44-BE1C2BCDE915}" type="slidenum">
              <a:rPr lang="en-US" smtClean="0"/>
              <a:t>53</a:t>
            </a:fld>
            <a:endParaRPr lang="en-US"/>
          </a:p>
        </p:txBody>
      </p:sp>
    </p:spTree>
    <p:extLst>
      <p:ext uri="{BB962C8B-B14F-4D97-AF65-F5344CB8AC3E}">
        <p14:creationId xmlns:p14="http://schemas.microsoft.com/office/powerpoint/2010/main" val="1912174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The amazing Singapore</a:t>
            </a:r>
            <a:r>
              <a:rPr lang="en-US" sz="1200" kern="1200" dirty="0">
                <a:solidFill>
                  <a:schemeClr val="tx1"/>
                </a:solidFill>
                <a:effectLst/>
                <a:latin typeface="Arial"/>
                <a:ea typeface="+mn-ea"/>
                <a:cs typeface="Arial"/>
              </a:rPr>
              <a:t> “super trees” that catch water</a:t>
            </a:r>
            <a:r>
              <a:rPr lang="mr-IN"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dirty="0">
                <a:latin typeface="Arial"/>
                <a:ea typeface="ＭＳ Ｐゴシック" charset="0"/>
                <a:cs typeface="Arial"/>
              </a:rPr>
              <a:t>…</a:t>
            </a:r>
            <a:r>
              <a:rPr lang="en-US" dirty="0">
                <a:latin typeface="Arial"/>
                <a:ea typeface="ＭＳ Ｐゴシック" charset="0"/>
                <a:cs typeface="Arial"/>
              </a:rPr>
              <a:t>and the state-of-the-art desalination</a:t>
            </a:r>
            <a:r>
              <a:rPr lang="en-US" baseline="0" dirty="0">
                <a:latin typeface="Arial"/>
                <a:ea typeface="ＭＳ Ｐゴシック" charset="0"/>
                <a:cs typeface="Arial"/>
              </a:rPr>
              <a:t> plant</a:t>
            </a:r>
            <a:r>
              <a:rPr lang="mr-IN" baseline="0" dirty="0">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dirty="0">
                <a:latin typeface="Arial"/>
                <a:ea typeface="ＭＳ Ｐゴシック" charset="0"/>
                <a:cs typeface="Arial"/>
              </a:rPr>
              <a:t>…</a:t>
            </a:r>
            <a:r>
              <a:rPr lang="en-US" sz="1200" kern="1200" dirty="0">
                <a:solidFill>
                  <a:schemeClr val="tx1"/>
                </a:solidFill>
                <a:effectLst/>
                <a:latin typeface="Arial"/>
                <a:ea typeface="+mn-ea"/>
                <a:cs typeface="Arial"/>
              </a:rPr>
              <a:t>will someday also be ruins</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Lukewarm Christians sometimes think that Jesus’ demands on their life make them sick.  </a:t>
            </a:r>
          </a:p>
          <a:p>
            <a:r>
              <a:rPr lang="en-US" sz="1200" kern="1200" dirty="0">
                <a:solidFill>
                  <a:schemeClr val="tx1"/>
                </a:solidFill>
                <a:effectLst/>
                <a:latin typeface="Arial"/>
                <a:ea typeface="+mn-ea"/>
                <a:cs typeface="Arial"/>
              </a:rPr>
              <a:t>• But do </a:t>
            </a:r>
            <a:r>
              <a:rPr lang="en-US" sz="1200" i="1" kern="1200" dirty="0">
                <a:solidFill>
                  <a:schemeClr val="tx1"/>
                </a:solidFill>
                <a:effectLst/>
                <a:latin typeface="Arial"/>
                <a:ea typeface="+mn-ea"/>
                <a:cs typeface="Arial"/>
              </a:rPr>
              <a:t>you</a:t>
            </a:r>
            <a:r>
              <a:rPr lang="en-US" sz="1200" kern="1200" dirty="0">
                <a:solidFill>
                  <a:schemeClr val="tx1"/>
                </a:solidFill>
                <a:effectLst/>
                <a:latin typeface="Arial"/>
                <a:ea typeface="+mn-ea"/>
                <a:cs typeface="Arial"/>
              </a:rPr>
              <a:t> make </a:t>
            </a:r>
            <a:r>
              <a:rPr lang="en-US" sz="1200" i="1" kern="1200" dirty="0">
                <a:solidFill>
                  <a:schemeClr val="tx1"/>
                </a:solidFill>
                <a:effectLst/>
                <a:latin typeface="Arial"/>
                <a:ea typeface="+mn-ea"/>
                <a:cs typeface="Arial"/>
              </a:rPr>
              <a:t>Jesus</a:t>
            </a:r>
            <a:r>
              <a:rPr lang="en-US" sz="1200" kern="1200" dirty="0">
                <a:solidFill>
                  <a:schemeClr val="tx1"/>
                </a:solidFill>
                <a:effectLst/>
                <a:latin typeface="Arial"/>
                <a:ea typeface="+mn-ea"/>
                <a:cs typeface="Arial"/>
              </a:rPr>
              <a:t> sick? Does Jesus say about you, "No, you make ME sick!"?  Is he sick of your apathy, your compromise, your unwillingness to take a stand on anything for him?</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BF0D7082-5559-D34D-BB44-BE1C2BCDE915}" type="slidenum">
              <a:rPr lang="en-US" smtClean="0"/>
              <a:t>57</a:t>
            </a:fld>
            <a:endParaRPr lang="en-US"/>
          </a:p>
        </p:txBody>
      </p:sp>
    </p:spTree>
    <p:extLst>
      <p:ext uri="{BB962C8B-B14F-4D97-AF65-F5344CB8AC3E}">
        <p14:creationId xmlns:p14="http://schemas.microsoft.com/office/powerpoint/2010/main" val="1433215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Jesus lovingly corrects us in our lukewarm state—so</a:t>
            </a:r>
            <a:r>
              <a:rPr lang="en-US" sz="1200" kern="1200" baseline="0" dirty="0">
                <a:solidFill>
                  <a:schemeClr val="tx1"/>
                </a:solidFill>
                <a:effectLst/>
                <a:latin typeface="Arial"/>
                <a:ea typeface="+mn-ea"/>
                <a:cs typeface="Arial"/>
              </a:rPr>
              <a:t> accept this gentle advice.</a:t>
            </a:r>
            <a:endParaRPr lang="en-US" dirty="0">
              <a:latin typeface="Arial"/>
              <a:ea typeface="ＭＳ Ｐゴシック" charset="0"/>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Christ’s solution to compromise is that</a:t>
            </a:r>
            <a:r>
              <a:rPr lang="en-US" sz="1200" kern="1200" baseline="0" dirty="0">
                <a:solidFill>
                  <a:schemeClr val="tx1"/>
                </a:solidFill>
                <a:effectLst/>
                <a:latin typeface="Arial"/>
                <a:ea typeface="+mn-ea"/>
                <a:cs typeface="Arial"/>
              </a:rPr>
              <a:t> we</a:t>
            </a:r>
            <a:r>
              <a:rPr lang="en-US" sz="1200" kern="1200" dirty="0">
                <a:solidFill>
                  <a:schemeClr val="tx1"/>
                </a:solidFill>
                <a:effectLst/>
                <a:latin typeface="Arial"/>
                <a:ea typeface="+mn-ea"/>
                <a:cs typeface="Arial"/>
              </a:rPr>
              <a:t> accept his generous offer instead of trusting ourselves!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If I understand this correctly, a Christian can be in the middle—neither hot nor cold but lukewarm.</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Read 3:17.</a:t>
            </a: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61</a:t>
            </a:fld>
            <a:endParaRPr lang="en-GB" sz="1200">
              <a:solidFill>
                <a:prstClr val="white"/>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Read 3:18-19.</a:t>
            </a: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a:t>
            </a:r>
            <a:r>
              <a:rPr lang="en-US" dirty="0">
                <a:solidFill>
                  <a:srgbClr val="000000"/>
                </a:solidFill>
                <a:latin typeface="Arial"/>
                <a:cs typeface="Arial"/>
              </a:rPr>
              <a:t>The city was very rich. They had also experienced damage from the AD 17 earthquake that decimated Philadelphia. But unlike Philadelphia, Laodicea was well capable of funding the city</a:t>
            </a:r>
            <a:r>
              <a:rPr lang="fr-FR" dirty="0">
                <a:solidFill>
                  <a:srgbClr val="000000"/>
                </a:solidFill>
                <a:latin typeface="Arial"/>
                <a:cs typeface="Arial"/>
              </a:rPr>
              <a:t>'</a:t>
            </a:r>
            <a:r>
              <a:rPr lang="en-US" dirty="0">
                <a:solidFill>
                  <a:srgbClr val="000000"/>
                </a:solidFill>
                <a:latin typeface="Arial"/>
                <a:cs typeface="Arial"/>
              </a:rPr>
              <a:t>s rebuild on its own. In fact, the city also supplied funds to help rebuild several smaller cities in the area.</a:t>
            </a:r>
            <a:r>
              <a:rPr lang="en-US" sz="1200" u="none" strike="noStrike" kern="1200" dirty="0">
                <a:solidFill>
                  <a:srgbClr val="000000"/>
                </a:solidFill>
                <a:effectLst/>
                <a:latin typeface="Arial"/>
                <a:ea typeface="ＭＳ Ｐゴシック" pitchFamily="-108" charset="-128"/>
                <a:cs typeface="Arial"/>
              </a:rPr>
              <a:t>" http://</a:t>
            </a:r>
            <a:r>
              <a:rPr lang="en-US" sz="1200" u="none" strike="noStrike" kern="1200" dirty="0" err="1">
                <a:solidFill>
                  <a:srgbClr val="000000"/>
                </a:solidFill>
                <a:effectLst/>
                <a:latin typeface="Arial"/>
                <a:ea typeface="ＭＳ Ｐゴシック" pitchFamily="-108" charset="-128"/>
                <a:cs typeface="Arial"/>
              </a:rPr>
              <a:t>www.truthwhys.com</a:t>
            </a:r>
            <a:r>
              <a:rPr lang="en-US" sz="1200" u="none" strike="noStrike" kern="1200" dirty="0">
                <a:solidFill>
                  <a:srgbClr val="000000"/>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rgbClr val="000000"/>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Coin of Julia </a:t>
            </a:r>
            <a:r>
              <a:rPr lang="en-US" sz="1200" kern="1200" dirty="0" err="1">
                <a:solidFill>
                  <a:srgbClr val="000000"/>
                </a:solidFill>
                <a:latin typeface="Arial"/>
                <a:ea typeface="ＭＳ Ｐゴシック" pitchFamily="-108" charset="-128"/>
                <a:cs typeface="Arial"/>
              </a:rPr>
              <a:t>Domna</a:t>
            </a:r>
            <a:r>
              <a:rPr lang="en-US" sz="1200" kern="1200" dirty="0">
                <a:solidFill>
                  <a:srgbClr val="000000"/>
                </a:solidFill>
                <a:latin typeface="Arial"/>
                <a:ea typeface="ＭＳ Ｐゴシック" pitchFamily="-108" charset="-128"/>
                <a:cs typeface="Arial"/>
              </a:rPr>
              <a:t>, AD 197, mother of Caracalla, AR (Silver) Denarius,</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3.12 </a:t>
            </a:r>
            <a:r>
              <a:rPr lang="en-US" sz="1200" kern="1200" dirty="0" err="1">
                <a:solidFill>
                  <a:srgbClr val="000000"/>
                </a:solidFill>
                <a:latin typeface="Arial"/>
                <a:ea typeface="ＭＳ Ｐゴシック" pitchFamily="-108" charset="-128"/>
                <a:cs typeface="Arial"/>
              </a:rPr>
              <a:t>gm</a:t>
            </a:r>
            <a:r>
              <a:rPr lang="en-US" sz="1200" kern="1200" dirty="0">
                <a:solidFill>
                  <a:srgbClr val="000000"/>
                </a:solidFill>
                <a:latin typeface="Arial"/>
                <a:ea typeface="ＭＳ Ｐゴシック" pitchFamily="-108" charset="-128"/>
                <a:cs typeface="Arial"/>
              </a:rPr>
              <a:t>, minted in Laodicea, SearM-6614</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obv</a:t>
            </a:r>
            <a:r>
              <a:rPr lang="en-US" sz="1200" kern="1200" dirty="0">
                <a:solidFill>
                  <a:srgbClr val="000000"/>
                </a:solidFill>
                <a:latin typeface="Arial"/>
                <a:ea typeface="ＭＳ Ｐゴシック" pitchFamily="-108" charset="-128"/>
                <a:cs typeface="Arial"/>
              </a:rPr>
              <a:t>.:  "[IVLIA] AVGVSTA" </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Bare-headed and draped bust right</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rev.:  "VESTAE SANCTAE"</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Vesta</a:t>
            </a:r>
            <a:r>
              <a:rPr lang="en-US" sz="1200" kern="1200" dirty="0">
                <a:solidFill>
                  <a:srgbClr val="000000"/>
                </a:solidFill>
                <a:latin typeface="Arial"/>
                <a:ea typeface="ＭＳ Ｐゴシック" pitchFamily="-108" charset="-128"/>
                <a:cs typeface="Arial"/>
              </a:rPr>
              <a:t> standing left,</a:t>
            </a:r>
          </a:p>
          <a:p>
            <a:r>
              <a:rPr lang="en-US" sz="1200" kern="1200" dirty="0">
                <a:solidFill>
                  <a:srgbClr val="000000"/>
                </a:solidFill>
                <a:latin typeface="Arial"/>
                <a:ea typeface="ＭＳ Ｐゴシック" pitchFamily="-108" charset="-128"/>
                <a:cs typeface="Arial"/>
              </a:rPr>
              <a:t>http://</a:t>
            </a:r>
            <a:r>
              <a:rPr lang="en-US" sz="1200" kern="1200" dirty="0" err="1">
                <a:solidFill>
                  <a:srgbClr val="000000"/>
                </a:solidFill>
                <a:latin typeface="Arial"/>
                <a:ea typeface="ＭＳ Ｐゴシック" pitchFamily="-108" charset="-128"/>
                <a:cs typeface="Arial"/>
              </a:rPr>
              <a:t>ettuantiquities.com</a:t>
            </a:r>
            <a:r>
              <a:rPr lang="en-US" sz="1200" kern="1200" dirty="0">
                <a:solidFill>
                  <a:srgbClr val="000000"/>
                </a:solidFill>
                <a:latin typeface="Arial"/>
                <a:ea typeface="ＭＳ Ｐゴシック" pitchFamily="-108" charset="-128"/>
                <a:cs typeface="Arial"/>
              </a:rPr>
              <a:t>/roman_coins_page_21.htm holding </a:t>
            </a:r>
            <a:r>
              <a:rPr lang="en-US" sz="1200" kern="1200" dirty="0" err="1">
                <a:solidFill>
                  <a:srgbClr val="000000"/>
                </a:solidFill>
                <a:latin typeface="Arial"/>
                <a:ea typeface="ＭＳ Ｐゴシック" pitchFamily="-108" charset="-128"/>
                <a:cs typeface="Arial"/>
              </a:rPr>
              <a:t>patera</a:t>
            </a:r>
            <a:r>
              <a:rPr lang="en-US" sz="1200" kern="1200" dirty="0">
                <a:solidFill>
                  <a:srgbClr val="000000"/>
                </a:solidFill>
                <a:latin typeface="Arial"/>
                <a:ea typeface="ＭＳ Ｐゴシック" pitchFamily="-108" charset="-128"/>
                <a:cs typeface="Arial"/>
              </a:rPr>
              <a:t> and scepter.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63</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Our world-renown banks do not have true “gold” that will last for eternity!</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64</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0" dirty="0">
                <a:latin typeface="Arial"/>
                <a:cs typeface="Arial"/>
              </a:rPr>
              <a:t>Laodicea was world renown for its black wool that</a:t>
            </a:r>
            <a:r>
              <a:rPr lang="en-US" b="0" baseline="0" dirty="0">
                <a:latin typeface="Arial"/>
                <a:cs typeface="Arial"/>
              </a:rPr>
              <a:t> made garments such as the uniform for the </a:t>
            </a:r>
            <a:r>
              <a:rPr lang="en-US" dirty="0">
                <a:latin typeface="Arial"/>
                <a:cs typeface="Arial"/>
              </a:rPr>
              <a:t>Egyptian General </a:t>
            </a:r>
            <a:r>
              <a:rPr lang="en-US" dirty="0" err="1">
                <a:latin typeface="Arial"/>
                <a:cs typeface="Arial"/>
              </a:rPr>
              <a:t>Achillas</a:t>
            </a:r>
            <a:r>
              <a:rPr lang="en-US" dirty="0">
                <a:latin typeface="Arial"/>
                <a:cs typeface="Arial"/>
              </a:rPr>
              <a:t>, head of Pharaoh Ptolemy XIII</a:t>
            </a:r>
            <a:r>
              <a:rPr lang="fr-FR" dirty="0">
                <a:latin typeface="Arial"/>
                <a:cs typeface="Arial"/>
              </a:rPr>
              <a:t>'</a:t>
            </a:r>
            <a:r>
              <a:rPr lang="en-US" dirty="0">
                <a:latin typeface="Arial"/>
                <a:cs typeface="Arial"/>
              </a:rPr>
              <a:t>s army.</a:t>
            </a:r>
            <a:endParaRPr lang="en-US" b="0" dirty="0">
              <a:latin typeface="Arial"/>
              <a:cs typeface="Arial"/>
            </a:endParaRPr>
          </a:p>
          <a:p>
            <a:r>
              <a:rPr lang="en-US" b="1" dirty="0">
                <a:latin typeface="Arial"/>
                <a:cs typeface="Arial"/>
              </a:rPr>
              <a:t>_________</a:t>
            </a:r>
          </a:p>
          <a:p>
            <a:endParaRPr lang="en-US" b="1" dirty="0">
              <a:latin typeface="Arial"/>
              <a:cs typeface="Arial"/>
            </a:endParaRPr>
          </a:p>
          <a:p>
            <a:r>
              <a:rPr lang="en-US" b="1" dirty="0">
                <a:latin typeface="Arial"/>
                <a:cs typeface="Arial"/>
              </a:rPr>
              <a:t>EGYPTIAN GENERAL JOHN DOUCETTE "ACHILLAS" COSTUME FROM CLEOPATRA.</a:t>
            </a:r>
            <a:r>
              <a:rPr lang="en-US" dirty="0">
                <a:latin typeface="Arial"/>
                <a:cs typeface="Arial"/>
              </a:rPr>
              <a:t> (TCF,1963) Designed by Vittorio Nino </a:t>
            </a:r>
            <a:r>
              <a:rPr lang="en-US" dirty="0" err="1">
                <a:latin typeface="Arial"/>
                <a:cs typeface="Arial"/>
              </a:rPr>
              <a:t>Novorese</a:t>
            </a:r>
            <a:r>
              <a:rPr lang="en-US" dirty="0">
                <a:latin typeface="Arial"/>
                <a:cs typeface="Arial"/>
              </a:rPr>
              <a:t> for John Doucette, who portrays Egyptian General </a:t>
            </a:r>
            <a:r>
              <a:rPr lang="en-US" dirty="0" err="1">
                <a:latin typeface="Arial"/>
                <a:cs typeface="Arial"/>
              </a:rPr>
              <a:t>Achillas</a:t>
            </a:r>
            <a:r>
              <a:rPr lang="en-US" dirty="0">
                <a:latin typeface="Arial"/>
                <a:cs typeface="Arial"/>
              </a:rPr>
              <a:t>, head of Pharaoh Ptolemy XIII</a:t>
            </a:r>
            <a:r>
              <a:rPr lang="fr-FR" dirty="0">
                <a:latin typeface="Arial"/>
                <a:cs typeface="Arial"/>
              </a:rPr>
              <a:t>'</a:t>
            </a:r>
            <a:r>
              <a:rPr lang="en-US" dirty="0">
                <a:latin typeface="Arial"/>
                <a:cs typeface="Arial"/>
              </a:rPr>
              <a:t>s army in Cleopatra. Worn during Caesar</a:t>
            </a:r>
            <a:r>
              <a:rPr lang="fr-FR" dirty="0">
                <a:latin typeface="Arial"/>
                <a:cs typeface="Arial"/>
              </a:rPr>
              <a:t>'</a:t>
            </a:r>
            <a:r>
              <a:rPr lang="en-US" dirty="0">
                <a:latin typeface="Arial"/>
                <a:cs typeface="Arial"/>
              </a:rPr>
              <a:t>s royal visit to Egypt to order the end of discord between Ptolemy and his sister Cleopatra. Constructed authentically by "Casa D</a:t>
            </a:r>
            <a:r>
              <a:rPr lang="fr-FR" dirty="0">
                <a:latin typeface="Arial"/>
                <a:cs typeface="Arial"/>
              </a:rPr>
              <a:t>'</a:t>
            </a:r>
            <a:r>
              <a:rPr lang="en-US" dirty="0">
                <a:latin typeface="Arial"/>
                <a:cs typeface="Arial"/>
              </a:rPr>
              <a:t>Arte Firenze" of heavy leather with numerous pressed, cast, and stamped metallic ornaments and medallions. Label inside is inscribed for re-purposing of "</a:t>
            </a:r>
            <a:r>
              <a:rPr lang="en-US" dirty="0" err="1">
                <a:latin typeface="Arial"/>
                <a:cs typeface="Arial"/>
              </a:rPr>
              <a:t>Ammiraglio</a:t>
            </a:r>
            <a:r>
              <a:rPr lang="en-US" dirty="0">
                <a:latin typeface="Arial"/>
                <a:cs typeface="Arial"/>
              </a:rPr>
              <a:t> </a:t>
            </a:r>
            <a:r>
              <a:rPr lang="en-US" dirty="0" err="1">
                <a:latin typeface="Arial"/>
                <a:cs typeface="Arial"/>
              </a:rPr>
              <a:t>Egiziano</a:t>
            </a:r>
            <a:r>
              <a:rPr lang="en-US" dirty="0">
                <a:latin typeface="Arial"/>
                <a:cs typeface="Arial"/>
              </a:rPr>
              <a:t>" as is the black and gold thread under-tunic which is from the same re- purposed screen-use. Excellent condition overall, with only a few of the smallest ornaments missing. </a:t>
            </a:r>
            <a:r>
              <a:rPr lang="en-US" b="1" dirty="0">
                <a:latin typeface="Arial"/>
                <a:cs typeface="Arial"/>
              </a:rPr>
              <a:t>$1,500 – $2,000 at http://</a:t>
            </a:r>
            <a:r>
              <a:rPr lang="en-US" b="1" dirty="0" err="1">
                <a:latin typeface="Arial"/>
                <a:cs typeface="Arial"/>
              </a:rPr>
              <a:t>beingcleopatra.blogspot.com</a:t>
            </a:r>
            <a:r>
              <a:rPr lang="en-US" b="1" dirty="0">
                <a:latin typeface="Arial"/>
                <a:cs typeface="Arial"/>
              </a:rPr>
              <a:t>/2011/12/</a:t>
            </a:r>
            <a:r>
              <a:rPr lang="en-US" b="1" dirty="0" err="1">
                <a:latin typeface="Arial"/>
                <a:cs typeface="Arial"/>
              </a:rPr>
              <a:t>cleopatra</a:t>
            </a:r>
            <a:r>
              <a:rPr lang="en-US" b="1" dirty="0">
                <a:latin typeface="Arial"/>
                <a:cs typeface="Arial"/>
              </a:rPr>
              <a:t>-up-for-</a:t>
            </a:r>
            <a:r>
              <a:rPr lang="en-US" b="1" dirty="0" err="1">
                <a:latin typeface="Arial"/>
                <a:cs typeface="Arial"/>
              </a:rPr>
              <a:t>auction.html</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65</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a:cs typeface="Arial"/>
              </a:rPr>
              <a:t>But Jesus said</a:t>
            </a:r>
            <a:r>
              <a:rPr lang="en-US" baseline="0" dirty="0">
                <a:solidFill>
                  <a:schemeClr val="tx1"/>
                </a:solidFill>
                <a:latin typeface="Arial"/>
                <a:cs typeface="Arial"/>
              </a:rPr>
              <a:t> that t</a:t>
            </a:r>
            <a:r>
              <a:rPr lang="en-US" dirty="0">
                <a:solidFill>
                  <a:schemeClr val="tx1"/>
                </a:solidFill>
                <a:latin typeface="Arial"/>
                <a:cs typeface="Arial"/>
              </a:rPr>
              <a:t>he church is "naked," a local allusion which relates to the major industry of the entire region: the manufacture and preparation of textiles. Laodicea</a:t>
            </a:r>
            <a:r>
              <a:rPr lang="fr-FR" dirty="0">
                <a:solidFill>
                  <a:schemeClr val="tx1"/>
                </a:solidFill>
                <a:latin typeface="Arial"/>
                <a:cs typeface="Arial"/>
              </a:rPr>
              <a:t>'</a:t>
            </a:r>
            <a:r>
              <a:rPr lang="en-US" dirty="0">
                <a:solidFill>
                  <a:schemeClr val="tx1"/>
                </a:solidFill>
                <a:latin typeface="Arial"/>
                <a:cs typeface="Arial"/>
              </a:rPr>
              <a:t>s glossy, black wool earned her a grand reputation, and her citizens wore black garments with pride, contrasting John</a:t>
            </a:r>
            <a:r>
              <a:rPr lang="fr-FR" dirty="0">
                <a:solidFill>
                  <a:schemeClr val="tx1"/>
                </a:solidFill>
                <a:latin typeface="Arial"/>
                <a:cs typeface="Arial"/>
              </a:rPr>
              <a:t>'</a:t>
            </a:r>
            <a:r>
              <a:rPr lang="en-US" dirty="0">
                <a:solidFill>
                  <a:schemeClr val="tx1"/>
                </a:solidFill>
                <a:latin typeface="Arial"/>
                <a:cs typeface="Arial"/>
              </a:rPr>
              <a:t>s advice to the Christians of the city to buy "white raiment, that thou </a:t>
            </a:r>
            <a:r>
              <a:rPr lang="en-US" dirty="0" err="1">
                <a:solidFill>
                  <a:schemeClr val="tx1"/>
                </a:solidFill>
                <a:latin typeface="Arial"/>
                <a:cs typeface="Arial"/>
              </a:rPr>
              <a:t>mayest</a:t>
            </a:r>
            <a:r>
              <a:rPr lang="en-US" dirty="0">
                <a:solidFill>
                  <a:schemeClr val="tx1"/>
                </a:solidFill>
                <a:latin typeface="Arial"/>
                <a:cs typeface="Arial"/>
              </a:rPr>
              <a:t> be clothed."</a:t>
            </a:r>
          </a:p>
          <a:p>
            <a:endParaRPr lang="en-US" dirty="0">
              <a:solidFill>
                <a:schemeClr val="tx1"/>
              </a:solidFill>
              <a:latin typeface="Arial"/>
              <a:cs typeface="Arial"/>
            </a:endParaRPr>
          </a:p>
          <a:p>
            <a:r>
              <a:rPr lang="en-US" dirty="0">
                <a:solidFill>
                  <a:schemeClr val="tx1"/>
                </a:solidFill>
                <a:latin typeface="Arial"/>
                <a:cs typeface="Arial"/>
              </a:rPr>
              <a:t>(Todd Bolen, "Laodicea," in The Pictorial Library of Bible Lands, slide 7)</a:t>
            </a:r>
          </a:p>
          <a:p>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66</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67</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effectLst/>
                <a:latin typeface="Arial"/>
                <a:ea typeface="+mn-ea"/>
                <a:cs typeface="Arial"/>
              </a:rPr>
              <a:t>Our thinking we can see is nothing like the eye ointment Christ gives for spiritual sight!</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Arial"/>
                <a:ea typeface="+mn-ea"/>
                <a:cs typeface="Arial"/>
              </a:rPr>
              <a:t>Wiersbe notes, "There is no divine commendation given to this church. Of course, the Laodiceans were busy commending themselves! They thought they were glorifying God, when in reality they were disgracing His name just as though they had been walking around naked" (Wiersbe, 59).</a:t>
            </a:r>
          </a:p>
          <a:p>
            <a:r>
              <a:rPr lang="en-SG" sz="1200" b="0" i="0" u="none" strike="noStrike" kern="1200" baseline="0" dirty="0">
                <a:solidFill>
                  <a:schemeClr val="tx1"/>
                </a:solidFill>
                <a:latin typeface="Arial"/>
                <a:ea typeface="+mn-ea"/>
                <a:cs typeface="Arial"/>
              </a:rPr>
              <a:t>There is nothing mentioned that they did good, but there is an invitation! Just like Jesus said to Philadelphia</a:t>
            </a:r>
            <a:r>
              <a:rPr lang="mr-IN" sz="1200" b="0" i="0" u="none" strike="noStrike" kern="1200" baseline="0" dirty="0">
                <a:solidFill>
                  <a:schemeClr val="tx1"/>
                </a:solidFill>
                <a:latin typeface="Arial"/>
                <a:ea typeface="+mn-ea"/>
                <a:cs typeface="Arial"/>
              </a:rPr>
              <a:t>…</a:t>
            </a:r>
            <a:endParaRPr lang="en-SG" sz="1200" b="0" i="0" u="none" strike="noStrike" kern="1200" baseline="0" dirty="0">
              <a:solidFill>
                <a:schemeClr val="tx1"/>
              </a:solidFill>
              <a:latin typeface="Arial"/>
              <a:ea typeface="+mn-ea"/>
              <a:cs typeface="Arial"/>
            </a:endParaRPr>
          </a:p>
          <a:p>
            <a:r>
              <a:rPr lang="en-SG" sz="1200" b="0" i="0" u="none" strike="noStrike" kern="1200" baseline="0" dirty="0">
                <a:solidFill>
                  <a:schemeClr val="tx1"/>
                </a:solidFill>
                <a:latin typeface="Arial"/>
                <a:ea typeface="+mn-ea"/>
                <a:cs typeface="Arial"/>
              </a:rPr>
              <a:t>______</a:t>
            </a:r>
          </a:p>
          <a:p>
            <a:endParaRPr lang="en-SG" sz="1200" b="0" i="0" u="none" strike="noStrike" kern="1200" baseline="0" dirty="0">
              <a:solidFill>
                <a:schemeClr val="tx1"/>
              </a:solidFill>
              <a:latin typeface="Arial"/>
              <a:ea typeface="+mn-ea"/>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70</a:t>
            </a:fld>
            <a:endParaRPr lang="en-GB" sz="1200">
              <a:solidFill>
                <a:prstClr val="white"/>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Are you lukewarm towards Christ?  </a:t>
            </a:r>
          </a:p>
          <a:p>
            <a:r>
              <a:rPr lang="en-US" dirty="0">
                <a:latin typeface="Arial"/>
                <a:ea typeface="ＭＳ Ｐゴシック" charset="0"/>
                <a:cs typeface="Arial"/>
              </a:rPr>
              <a:t>How would you know if you are lukewarm?  </a:t>
            </a:r>
          </a:p>
          <a:p>
            <a:r>
              <a:rPr lang="en-US" dirty="0">
                <a:latin typeface="Arial"/>
                <a:ea typeface="ＭＳ Ｐゴシック" charset="0"/>
                <a:cs typeface="Arial"/>
              </a:rPr>
              <a:t>Well, please let the penetrating eye of Christ test your spiritual temperature.</a:t>
            </a:r>
          </a:p>
          <a:p>
            <a:r>
              <a:rPr lang="en-US" dirty="0">
                <a:latin typeface="Arial"/>
                <a:ea typeface="ＭＳ Ｐゴシック" charset="0"/>
                <a:cs typeface="Arial"/>
              </a:rPr>
              <a:t>You might not even care about this question—if</a:t>
            </a:r>
            <a:r>
              <a:rPr lang="en-US" baseline="0" dirty="0">
                <a:latin typeface="Arial"/>
                <a:ea typeface="ＭＳ Ｐゴシック" charset="0"/>
                <a:cs typeface="Arial"/>
              </a:rPr>
              <a:t> so, you are clearly lukewarm at best—maybe even cold!</a:t>
            </a:r>
            <a:endParaRPr lang="en-US" dirty="0">
              <a:latin typeface="Arial"/>
              <a:ea typeface="ＭＳ Ｐゴシック" charset="0"/>
              <a:cs typeface="Arial"/>
            </a:endParaRPr>
          </a:p>
          <a:p>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Christ gave Philadelphia</a:t>
            </a:r>
            <a:r>
              <a:rPr lang="en-US" baseline="0" dirty="0">
                <a:latin typeface="Arial"/>
                <a:ea typeface="ＭＳ Ｐゴシック" charset="0"/>
                <a:cs typeface="Arial"/>
              </a:rPr>
              <a:t> </a:t>
            </a:r>
            <a:r>
              <a:rPr lang="en-US" dirty="0">
                <a:latin typeface="Arial"/>
                <a:ea typeface="ＭＳ Ｐゴシック" charset="0"/>
                <a:cs typeface="Arial"/>
              </a:rPr>
              <a:t>an open door for ministry—and you know what?  Christian testimony continues in Philadelphia</a:t>
            </a:r>
            <a:r>
              <a:rPr lang="en-US" baseline="0" dirty="0">
                <a:latin typeface="Arial"/>
                <a:ea typeface="ＭＳ Ｐゴシック" charset="0"/>
                <a:cs typeface="Arial"/>
              </a:rPr>
              <a:t> </a:t>
            </a:r>
            <a:r>
              <a:rPr lang="en-US" dirty="0">
                <a:latin typeface="Arial"/>
                <a:ea typeface="ＭＳ Ｐゴシック" charset="0"/>
                <a:cs typeface="Arial"/>
              </a:rPr>
              <a:t>even to today!</a:t>
            </a:r>
          </a:p>
          <a:p>
            <a:endParaRPr lang="en-US"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72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Like the painting, no handle is on the outside.  Jesus is a gentleman who will not knock the door down to force his way into your life.  You must open the door from the inside.</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73</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Arial"/>
                <a:ea typeface="+mn-ea"/>
                <a:cs typeface="Arial"/>
              </a:rPr>
              <a:t>The letter is written to believers who were living like unbelievers.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74</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word</a:t>
            </a:r>
            <a:r>
              <a:rPr lang="fr-FR" sz="1200"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 for "dine" here refers to the main meal of the day—the evening dinner.  "This mealtime was set aside for relaxation, enjoyment, and fellowship" (Swindoll, </a:t>
            </a:r>
            <a:r>
              <a:rPr lang="en-US" sz="1200" i="1" kern="1200" dirty="0">
                <a:solidFill>
                  <a:schemeClr val="tx1"/>
                </a:solidFill>
                <a:effectLst/>
                <a:latin typeface="Arial"/>
                <a:ea typeface="+mn-ea"/>
                <a:cs typeface="Arial"/>
              </a:rPr>
              <a:t>Letters to Churches…Then and Now</a:t>
            </a:r>
            <a:r>
              <a:rPr lang="en-US" sz="1200" kern="1200" dirty="0">
                <a:solidFill>
                  <a:schemeClr val="tx1"/>
                </a:solidFill>
                <a:effectLst/>
                <a:latin typeface="Arial"/>
                <a:ea typeface="+mn-ea"/>
                <a:cs typeface="Arial"/>
              </a:rPr>
              <a:t>, 53).</a:t>
            </a:r>
          </a:p>
          <a:p>
            <a:r>
              <a:rPr lang="en-US" sz="1200" kern="1200" dirty="0">
                <a:solidFill>
                  <a:schemeClr val="tx1"/>
                </a:solidFill>
                <a:effectLst/>
                <a:latin typeface="Arial"/>
                <a:ea typeface="+mn-ea"/>
                <a:cs typeface="Arial"/>
              </a:rPr>
              <a:t>Isn't it</a:t>
            </a:r>
            <a:r>
              <a:rPr lang="en-US" sz="1200" kern="1200" baseline="0" dirty="0">
                <a:solidFill>
                  <a:schemeClr val="tx1"/>
                </a:solidFill>
                <a:effectLst/>
                <a:latin typeface="Arial"/>
                <a:ea typeface="+mn-ea"/>
                <a:cs typeface="Arial"/>
              </a:rPr>
              <a:t> true today too?  Your most personal place is your home.  Invite him in!</a:t>
            </a:r>
            <a:endParaRPr lang="en-US" dirty="0">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3:21-22.</a:t>
            </a:r>
          </a:p>
          <a:p>
            <a:r>
              <a:rPr lang="en-US" dirty="0"/>
              <a:t>Here is the amazing promise from</a:t>
            </a:r>
            <a:r>
              <a:rPr lang="en-US" baseline="0" dirty="0"/>
              <a:t> Jesus!</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75</a:t>
            </a:fld>
            <a:endParaRPr lang="en-US"/>
          </a:p>
        </p:txBody>
      </p:sp>
    </p:spTree>
    <p:extLst>
      <p:ext uri="{BB962C8B-B14F-4D97-AF65-F5344CB8AC3E}">
        <p14:creationId xmlns:p14="http://schemas.microsoft.com/office/powerpoint/2010/main" val="2118577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Those who are victorious will sit with me on my throne, just as I was victorious and sat with my Father on his throne" (3:21 NLT).</a:t>
            </a:r>
            <a:endParaRPr lang="en-US" dirty="0">
              <a:latin typeface="Arial"/>
              <a:ea typeface="ＭＳ Ｐゴシック" charset="0"/>
              <a:cs typeface="Arial"/>
            </a:endParaRP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76</a:t>
            </a:fld>
            <a:endParaRPr lang="en-GB" sz="1200">
              <a:solidFill>
                <a:prstClr val="white"/>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77</a:t>
            </a:fld>
            <a:endParaRPr lang="en-GB" sz="1200">
              <a:solidFill>
                <a:prstClr val="white"/>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78</a:t>
            </a:fld>
            <a:endParaRPr lang="en-GB" sz="1200">
              <a:solidFill>
                <a:prstClr val="white"/>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79</a:t>
            </a:fld>
            <a:endParaRPr lang="en-GB" sz="1200">
              <a:solidFill>
                <a:prstClr val="white"/>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80</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But suppose you DO care if you might be apathetic.  How, then, can you CURE spiritual apathy?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81</a:t>
            </a:fld>
            <a:endParaRPr lang="en-GB" sz="1200">
              <a:solidFill>
                <a:prstClr val="white"/>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82</a:t>
            </a:fld>
            <a:endParaRPr lang="en-GB" sz="1200">
              <a:solidFill>
                <a:prstClr val="white"/>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83</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84</a:t>
            </a:fld>
            <a:endParaRPr lang="en-GB" sz="1200">
              <a:solidFill>
                <a:prstClr val="white"/>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85</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Once again, to the question where we started</a:t>
            </a:r>
            <a:r>
              <a:rPr lang="mr-IN" dirty="0">
                <a:latin typeface="Arial"/>
                <a:ea typeface="ＭＳ Ｐゴシック" charset="0"/>
                <a:cs typeface="Arial"/>
              </a:rPr>
              <a:t>…</a:t>
            </a:r>
            <a:r>
              <a:rPr lang="en-US" dirty="0">
                <a:latin typeface="Arial"/>
                <a:ea typeface="ＭＳ Ｐゴシック" charset="0"/>
                <a:cs typeface="Arial"/>
              </a:rPr>
              <a:t> what is the way to get out of our compromise</a:t>
            </a:r>
            <a:r>
              <a:rPr lang="en-US" baseline="0" dirty="0">
                <a:latin typeface="Arial"/>
                <a:ea typeface="ＭＳ Ｐゴシック" charset="0"/>
                <a:cs typeface="Arial"/>
              </a:rPr>
              <a:t> with Jesus?</a:t>
            </a:r>
            <a:endParaRPr lang="en-US" dirty="0">
              <a:latin typeface="Arial"/>
              <a:ea typeface="ＭＳ Ｐゴシック" charset="0"/>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Stop trusting yourself. Start trusting Jesus.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Jesus lovingly corrects us in our lukewarm state—so</a:t>
            </a:r>
            <a:r>
              <a:rPr lang="en-US" sz="1200" kern="1200" baseline="0" dirty="0">
                <a:solidFill>
                  <a:schemeClr val="tx1"/>
                </a:solidFill>
                <a:effectLst/>
                <a:latin typeface="Arial"/>
                <a:ea typeface="+mn-ea"/>
                <a:cs typeface="Arial"/>
              </a:rPr>
              <a:t> accept this gentle advice.</a:t>
            </a:r>
            <a:endParaRPr lang="en-US" dirty="0">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most important thing about you is what Jesus thinks of you, so…</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Christ’s solution to compromise is that</a:t>
            </a:r>
            <a:r>
              <a:rPr lang="en-US" sz="1200" kern="1200" baseline="0" dirty="0">
                <a:solidFill>
                  <a:schemeClr val="tx1"/>
                </a:solidFill>
                <a:effectLst/>
                <a:latin typeface="Arial"/>
                <a:ea typeface="+mn-ea"/>
                <a:cs typeface="Arial"/>
              </a:rPr>
              <a:t> we</a:t>
            </a:r>
            <a:r>
              <a:rPr lang="en-US" sz="1200" kern="1200" dirty="0">
                <a:solidFill>
                  <a:schemeClr val="tx1"/>
                </a:solidFill>
                <a:effectLst/>
                <a:latin typeface="Arial"/>
                <a:ea typeface="+mn-ea"/>
                <a:cs typeface="Arial"/>
              </a:rPr>
              <a:t> accept his generous offer instead of trusting ourselves!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US" dirty="0">
                <a:effectLst/>
                <a:latin typeface="Arial"/>
                <a:cs typeface="Arial"/>
              </a:rPr>
              <a:t>The problem </a:t>
            </a:r>
            <a:r>
              <a:rPr lang="en-US" dirty="0" err="1">
                <a:effectLst/>
                <a:latin typeface="Arial"/>
                <a:cs typeface="Arial"/>
              </a:rPr>
              <a:t>wasn</a:t>
            </a:r>
            <a:r>
              <a:rPr lang="fr-FR" dirty="0">
                <a:effectLst/>
                <a:latin typeface="Arial"/>
                <a:cs typeface="Arial"/>
              </a:rPr>
              <a:t>'</a:t>
            </a:r>
            <a:r>
              <a:rPr lang="en-US" dirty="0">
                <a:effectLst/>
                <a:latin typeface="Arial"/>
                <a:cs typeface="Arial"/>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latin typeface="Arial"/>
                <a:cs typeface="Arial"/>
              </a:rPr>
              <a:t>'</a:t>
            </a:r>
            <a:r>
              <a:rPr lang="en-US" b="1" dirty="0">
                <a:effectLst/>
                <a:latin typeface="Arial"/>
                <a:cs typeface="Arial"/>
              </a:rPr>
              <a:t>To be satisfied with where you are spiritually is to commit spiritual suicide!</a:t>
            </a:r>
            <a:r>
              <a:rPr lang="fr-FR" b="1" dirty="0">
                <a:effectLst/>
                <a:latin typeface="Arial"/>
                <a:cs typeface="Arial"/>
              </a:rPr>
              <a:t>'</a:t>
            </a:r>
            <a:endParaRPr lang="en-US" dirty="0">
              <a:effectLst/>
              <a:latin typeface="Arial"/>
              <a:cs typeface="Arial"/>
            </a:endParaRPr>
          </a:p>
          <a:p>
            <a:r>
              <a:rPr lang="en-US" dirty="0">
                <a:effectLst/>
                <a:latin typeface="Arial"/>
                <a:cs typeface="Arial"/>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a:cs typeface="Arial"/>
              </a:rPr>
              <a:t>(</a:t>
            </a:r>
            <a:r>
              <a:rPr lang="en-US" dirty="0">
                <a:latin typeface="Arial"/>
                <a:cs typeface="Arial"/>
              </a:rPr>
              <a:t>"</a:t>
            </a:r>
            <a:r>
              <a:rPr lang="en-US" b="1" dirty="0">
                <a:latin typeface="Arial"/>
                <a:cs typeface="Arial"/>
              </a:rPr>
              <a:t>The Church God Spit Out of His Mouth"</a:t>
            </a:r>
            <a:r>
              <a:rPr lang="en-US" b="1" baseline="0" dirty="0">
                <a:latin typeface="Arial"/>
                <a:cs typeface="Arial"/>
              </a:rPr>
              <a:t> </a:t>
            </a:r>
            <a:r>
              <a:rPr lang="en-US" dirty="0">
                <a:latin typeface="Arial"/>
                <a:cs typeface="Arial"/>
              </a:rPr>
              <a:t>by </a:t>
            </a:r>
            <a:r>
              <a:rPr lang="en-US" dirty="0">
                <a:latin typeface="Arial"/>
                <a:cs typeface="Arial"/>
                <a:hlinkClick r:id="rId3" tooltip="View all posts by Lisa Haven"/>
              </a:rPr>
              <a:t>Lisa Haven</a:t>
            </a:r>
            <a:r>
              <a:rPr lang="en-US" dirty="0">
                <a:latin typeface="Arial"/>
                <a:cs typeface="Arial"/>
              </a:rPr>
              <a:t> in </a:t>
            </a:r>
            <a:r>
              <a:rPr lang="en-US" dirty="0">
                <a:latin typeface="Arial"/>
                <a:cs typeface="Arial"/>
                <a:hlinkClick r:id="rId4" tooltip="View all posts in BIBLICAL ANSWERS"/>
              </a:rPr>
              <a:t>BIBLICAL ANSWERS</a:t>
            </a:r>
            <a:r>
              <a:rPr lang="en-US" dirty="0">
                <a:latin typeface="Arial"/>
                <a:cs typeface="Arial"/>
              </a:rPr>
              <a:t>, </a:t>
            </a:r>
            <a:r>
              <a:rPr lang="en-US" dirty="0">
                <a:latin typeface="Arial"/>
                <a:cs typeface="Arial"/>
                <a:hlinkClick r:id="rId5" tooltip="View all posts in END TIMES"/>
              </a:rPr>
              <a:t>END TIMES</a:t>
            </a:r>
            <a:r>
              <a:rPr lang="en-US" dirty="0">
                <a:latin typeface="Arial"/>
                <a:cs typeface="Arial"/>
              </a:rPr>
              <a:t> http://</a:t>
            </a:r>
            <a:r>
              <a:rPr lang="en-US" dirty="0" err="1">
                <a:latin typeface="Arial"/>
                <a:cs typeface="Arial"/>
              </a:rPr>
              <a:t>vineoflife.wordpress.com</a:t>
            </a:r>
            <a:r>
              <a:rPr lang="en-US" dirty="0">
                <a:latin typeface="Arial"/>
                <a:cs typeface="Arial"/>
              </a:rPr>
              <a:t>/2013/04/08/the-church-god-spit-out-of-his-mouth/</a:t>
            </a:r>
            <a:r>
              <a:rPr lang="en-US" baseline="0" dirty="0">
                <a:latin typeface="Arial"/>
                <a:cs typeface="Arial"/>
              </a:rPr>
              <a:t> accessed 18 Jan 2014)</a:t>
            </a:r>
            <a:endParaRPr lang="en-US" dirty="0">
              <a:effectLst/>
              <a:latin typeface="Arial"/>
              <a:cs typeface="Arial"/>
            </a:endParaRPr>
          </a:p>
          <a:p>
            <a:endParaRPr lang="en-US" dirty="0">
              <a:effectLst/>
              <a:latin typeface="Arial"/>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99</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effectLst/>
                <a:latin typeface="Arial"/>
                <a:cs typeface="Arial"/>
              </a:rPr>
              <a:t>Jesus</a:t>
            </a:r>
            <a:r>
              <a:rPr lang="en-US" baseline="0" dirty="0">
                <a:effectLst/>
                <a:latin typeface="Arial"/>
                <a:cs typeface="Arial"/>
              </a:rPr>
              <a:t> is calling. Will you answer?</a:t>
            </a:r>
            <a:endParaRPr lang="en-US" dirty="0">
              <a:effectLst/>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6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01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37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73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1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2652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2264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8461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3689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5916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30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47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2496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4578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2062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4257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713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36695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195184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221670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690963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8364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9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498404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552749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303499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455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8407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874360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090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791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894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0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725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64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098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450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228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611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393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021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63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15382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90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463738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687954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8459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673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249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583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570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3891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835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868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000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964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892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9489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903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6356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2557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3491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9944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5749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635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66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4648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526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11/16/22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06684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1635223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0037413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5474276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623854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858722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57762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420406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152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9991014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92842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502781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353791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8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794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79985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1436148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72803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069174021"/>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1FD13D8-8EB2-9442-B8BE-0DE986D5BE18}"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911977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0F5B04-0A0A-4D3B-9CB0-4722B18F0223}" type="datetimeFigureOut">
              <a:rPr lang="en-US" smtClean="0">
                <a:solidFill>
                  <a:prstClr val="black">
                    <a:tint val="75000"/>
                  </a:prstClr>
                </a:solidFill>
                <a:latin typeface="Calibri"/>
                <a:ea typeface="ＭＳ Ｐゴシック" charset="0"/>
                <a:cs typeface="ＭＳ Ｐゴシック" charset="0"/>
              </a:rPr>
              <a:pPr defTabSz="914400"/>
              <a:t>11/16/22</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551307-7FD0-4CFF-B6E6-1FEF1BAD319D}"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6620125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476559572"/>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83.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1.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6.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6.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6.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ags" Target="../tags/tag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6.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6.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6.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6.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6.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hemeOverride" Target="../theme/themeOverride7.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hemeOverride" Target="../theme/themeOverride8.xml"/><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hemeOverride" Target="../theme/themeOverride9.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themeOverride" Target="../theme/themeOverride10.xml"/><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9.xml"/><Relationship Id="rId1" Type="http://schemas.openxmlformats.org/officeDocument/2006/relationships/themeOverride" Target="../theme/themeOverride11.xml"/><Relationship Id="rId4" Type="http://schemas.openxmlformats.org/officeDocument/2006/relationships/image" Target="../media/image1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3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9.xml"/><Relationship Id="rId1" Type="http://schemas.openxmlformats.org/officeDocument/2006/relationships/themeOverride" Target="../theme/themeOverride13.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9.xml"/><Relationship Id="rId1" Type="http://schemas.openxmlformats.org/officeDocument/2006/relationships/themeOverride" Target="../theme/themeOverride1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xml"/><Relationship Id="rId1" Type="http://schemas.openxmlformats.org/officeDocument/2006/relationships/themeOverride" Target="../theme/themeOverride15.xml"/><Relationship Id="rId5" Type="http://schemas.openxmlformats.org/officeDocument/2006/relationships/image" Target="../media/image62.jpe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hemeOverride" Target="../theme/themeOverride16.xml"/><Relationship Id="rId5" Type="http://schemas.openxmlformats.org/officeDocument/2006/relationships/image" Target="../media/image63.pn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9.xml"/><Relationship Id="rId1" Type="http://schemas.openxmlformats.org/officeDocument/2006/relationships/themeOverride" Target="../theme/themeOverride18.xml"/><Relationship Id="rId4" Type="http://schemas.openxmlformats.org/officeDocument/2006/relationships/image" Target="../media/image15.jpe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9.xml"/><Relationship Id="rId1" Type="http://schemas.openxmlformats.org/officeDocument/2006/relationships/themeOverride" Target="../theme/themeOverride19.xml"/><Relationship Id="rId4" Type="http://schemas.openxmlformats.org/officeDocument/2006/relationships/image" Target="../media/image1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2865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Luxurious Yet Lukewarm</a:t>
            </a:r>
          </a:p>
        </p:txBody>
      </p:sp>
      <p:sp>
        <p:nvSpPr>
          <p:cNvPr id="7" name="Rectangle 2"/>
          <p:cNvSpPr txBox="1">
            <a:spLocks noChangeArrowheads="1"/>
          </p:cNvSpPr>
          <p:nvPr/>
        </p:nvSpPr>
        <p:spPr bwMode="auto">
          <a:xfrm>
            <a:off x="0" y="4340252"/>
            <a:ext cx="9144000" cy="117927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The Church of Laodicea</a:t>
            </a:r>
            <a:br>
              <a:rPr lang="en-US" sz="4000" b="1" dirty="0">
                <a:effectLst>
                  <a:glow rad="152400">
                    <a:schemeClr val="tx1"/>
                  </a:glow>
                </a:effectLst>
                <a:latin typeface="Arial" charset="0"/>
                <a:ea typeface="ＭＳ Ｐゴシック" charset="0"/>
              </a:rPr>
            </a:br>
            <a:r>
              <a:rPr lang="en-US" sz="4000" b="1" dirty="0">
                <a:effectLst>
                  <a:glow rad="152400">
                    <a:schemeClr val="tx1"/>
                  </a:glow>
                </a:effectLst>
                <a:latin typeface="Arial" charset="0"/>
                <a:ea typeface="ＭＳ Ｐゴシック" charset="0"/>
              </a:rPr>
              <a:t>(Rev. 3:14-22)</a:t>
            </a:r>
          </a:p>
        </p:txBody>
      </p:sp>
      <p:sp>
        <p:nvSpPr>
          <p:cNvPr id="9" name="Rectangle 2"/>
          <p:cNvSpPr txBox="1">
            <a:spLocks noChangeArrowheads="1"/>
          </p:cNvSpPr>
          <p:nvPr/>
        </p:nvSpPr>
        <p:spPr bwMode="auto">
          <a:xfrm>
            <a:off x="0" y="320777"/>
            <a:ext cx="9144000" cy="313535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a:effectLst>
                  <a:glow rad="152400">
                    <a:schemeClr val="tx1"/>
                  </a:glow>
                </a:effectLst>
                <a:latin typeface="Arial" charset="0"/>
                <a:ea typeface="ＭＳ Ｐゴシック" charset="0"/>
              </a:rPr>
              <a:t>Is Your Heart </a:t>
            </a:r>
            <a:r>
              <a:rPr lang="en-US" sz="8800" b="1" i="1" dirty="0">
                <a:effectLst>
                  <a:glow rad="152400">
                    <a:schemeClr val="tx1"/>
                  </a:glow>
                </a:effectLst>
                <a:latin typeface="Arial" charset="0"/>
                <a:ea typeface="ＭＳ Ｐゴシック" charset="0"/>
              </a:rPr>
              <a:t>Lukewarm</a:t>
            </a:r>
            <a:r>
              <a:rPr lang="en-US" sz="8800" b="1" dirty="0">
                <a:effectLst>
                  <a:glow rad="152400">
                    <a:schemeClr val="tx1"/>
                  </a:glow>
                </a:effectLst>
                <a:latin typeface="Arial" charset="0"/>
                <a:ea typeface="ＭＳ Ｐゴシック" charset="0"/>
              </a:rPr>
              <a:t> </a:t>
            </a:r>
            <a:br>
              <a:rPr lang="en-US" sz="6600" b="1" dirty="0">
                <a:effectLst>
                  <a:glow rad="152400">
                    <a:schemeClr val="tx1"/>
                  </a:glow>
                </a:effectLst>
                <a:latin typeface="Arial" charset="0"/>
                <a:ea typeface="ＭＳ Ｐゴシック" charset="0"/>
              </a:rPr>
            </a:br>
            <a:r>
              <a:rPr lang="en-US" sz="6600" b="1" dirty="0">
                <a:effectLst>
                  <a:glow rad="152400">
                    <a:schemeClr val="tx1"/>
                  </a:glow>
                </a:effectLst>
                <a:latin typeface="Arial" charset="0"/>
                <a:ea typeface="ＭＳ Ｐゴシック" charset="0"/>
              </a:rPr>
              <a:t>Towards God?</a:t>
            </a:r>
            <a:endParaRPr lang="en-US" sz="4800" b="1" dirty="0">
              <a:effectLst>
                <a:glow rad="152400">
                  <a:schemeClr val="tx1"/>
                </a:glow>
              </a:effectLst>
              <a:latin typeface="Arial" charset="0"/>
              <a:ea typeface="ＭＳ Ｐゴシック" charset="0"/>
            </a:endParaRPr>
          </a:p>
        </p:txBody>
      </p:sp>
      <p:sp>
        <p:nvSpPr>
          <p:cNvPr id="3" name="Text Box 1028">
            <a:extLst>
              <a:ext uri="{FF2B5EF4-FFF2-40B4-BE49-F238E27FC236}">
                <a16:creationId xmlns:a16="http://schemas.microsoft.com/office/drawing/2014/main" id="{7E989C5F-4A12-B4E1-5458-1C9D906D053A}"/>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dirty="0">
                <a:solidFill>
                  <a:srgbClr val="E5E5FF"/>
                </a:solidFill>
                <a:latin typeface="Arial" charset="0"/>
                <a:cs typeface="Arial" charset="0"/>
              </a:rPr>
              <a:t>Dr Rick Griffith • Crossroads International Church Singapore • BibleStudyDownloads.org</a:t>
            </a:r>
          </a:p>
        </p:txBody>
      </p:sp>
    </p:spTree>
    <p:extLst>
      <p:ext uri="{BB962C8B-B14F-4D97-AF65-F5344CB8AC3E}">
        <p14:creationId xmlns:p14="http://schemas.microsoft.com/office/powerpoint/2010/main" val="223992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What does Jesus think of you?</a:t>
            </a:r>
          </a:p>
        </p:txBody>
      </p:sp>
    </p:spTree>
    <p:extLst>
      <p:ext uri="{BB962C8B-B14F-4D97-AF65-F5344CB8AC3E}">
        <p14:creationId xmlns:p14="http://schemas.microsoft.com/office/powerpoint/2010/main" val="667526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Will you answer?</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a:solidFill>
                  <a:srgbClr val="FFFFFF"/>
                </a:solidFill>
                <a:effectLst/>
                <a:latin typeface="Helvetica"/>
                <a:ea typeface="ＭＳ Ｐゴシック" charset="0"/>
                <a:cs typeface="Helvetica"/>
              </a:rPr>
              <a:t>Jesus</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en-US" dirty="0">
                <a:solidFill>
                  <a:srgbClr val="FFFFFF"/>
                </a:solidFill>
                <a:effectLst/>
                <a:latin typeface="Helvetica"/>
                <a:ea typeface="ＭＳ Ｐゴシック" charset="0"/>
                <a:cs typeface="Helvetica"/>
              </a:rPr>
              <a:t>mobile</a:t>
            </a: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Accept</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Decline</a:t>
              </a:r>
            </a:p>
          </p:txBody>
        </p:sp>
      </p:grpSp>
    </p:spTree>
    <p:extLst>
      <p:ext uri="{BB962C8B-B14F-4D97-AF65-F5344CB8AC3E}">
        <p14:creationId xmlns:p14="http://schemas.microsoft.com/office/powerpoint/2010/main" val="16065423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6769" r="6564"/>
          <a:stretch/>
        </p:blipFill>
        <p:spPr>
          <a:xfrm>
            <a:off x="0" y="0"/>
            <a:ext cx="9144000" cy="6858000"/>
          </a:xfrm>
          <a:prstGeom prst="rect">
            <a:avLst/>
          </a:prstGeom>
        </p:spPr>
      </p:pic>
      <p:sp>
        <p:nvSpPr>
          <p:cNvPr id="2" name="Title 1"/>
          <p:cNvSpPr>
            <a:spLocks noGrp="1"/>
          </p:cNvSpPr>
          <p:nvPr>
            <p:ph type="ctrTitle"/>
          </p:nvPr>
        </p:nvSpPr>
        <p:spPr>
          <a:xfrm>
            <a:off x="4469092" y="0"/>
            <a:ext cx="4398529" cy="6858000"/>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effectLst>
                  <a:glow rad="152400">
                    <a:schemeClr val="tx1"/>
                  </a:glow>
                </a:effectLst>
                <a:latin typeface="Arial" charset="0"/>
                <a:ea typeface="ＭＳ Ｐゴシック" charset="0"/>
              </a:rPr>
              <a:t>"Anyone with ears to hear must listen to the Spirit and understand what he is saying to the churches"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NLT)</a:t>
            </a:r>
          </a:p>
        </p:txBody>
      </p:sp>
    </p:spTree>
    <p:extLst>
      <p:ext uri="{BB962C8B-B14F-4D97-AF65-F5344CB8AC3E}">
        <p14:creationId xmlns:p14="http://schemas.microsoft.com/office/powerpoint/2010/main" val="37103813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3459768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2991128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770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you</a:t>
            </a:r>
            <a:r>
              <a:rPr lang="en-US" b="1" dirty="0">
                <a:latin typeface="Alan Den"/>
                <a:cs typeface="Alan Den"/>
              </a:rPr>
              <a:t>,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582211"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L</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Laodicea</a:t>
            </a:r>
          </a:p>
        </p:txBody>
      </p:sp>
    </p:spTree>
    <p:extLst>
      <p:ext uri="{BB962C8B-B14F-4D97-AF65-F5344CB8AC3E}">
        <p14:creationId xmlns:p14="http://schemas.microsoft.com/office/powerpoint/2010/main" val="406121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a:solidFill>
                  <a:srgbClr val="E5E5FF"/>
                </a:solidFill>
                <a:effectLst>
                  <a:outerShdw blurRad="38100" dist="38100" dir="2700000" algn="tl">
                    <a:srgbClr val="000000"/>
                  </a:outerShdw>
                </a:effectLst>
                <a:latin typeface="Arial" charset="0"/>
                <a:cs typeface="Arial" charset="0"/>
              </a:rPr>
              <a:t>This is the last of the seven letters of Revelation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rgbClr val="E5E5FF"/>
                </a:solidFill>
                <a:effectLst>
                  <a:outerShdw blurRad="38100" dist="38100" dir="2700000" algn="tl">
                    <a:srgbClr val="000000"/>
                  </a:outerShdw>
                </a:effectLst>
                <a:latin typeface="Arial" charset="0"/>
                <a:cs typeface="Arial" charset="0"/>
              </a:rPr>
              <a:t>The Seven Churches of Revelation</a:t>
            </a:r>
          </a:p>
        </p:txBody>
      </p:sp>
    </p:spTree>
    <p:extLst>
      <p:ext uri="{BB962C8B-B14F-4D97-AF65-F5344CB8AC3E}">
        <p14:creationId xmlns:p14="http://schemas.microsoft.com/office/powerpoint/2010/main" val="3862573922"/>
      </p:ext>
    </p:extLst>
  </p:cSld>
  <p:clrMapOvr>
    <a:overrideClrMapping bg1="lt1" tx1="dk1" bg2="lt2" tx2="dk2" accent1="accent1" accent2="accent2" accent3="accent3" accent4="accent4" accent5="accent5" accent6="accent6" hlink="hlink" folHlink="folHlink"/>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b="1" dirty="0">
                <a:latin typeface="Arial" charset="0"/>
                <a:ea typeface="ＭＳ Ｐゴシック" charset="0"/>
              </a:rPr>
              <a:t>What was Laodicea like?</a:t>
            </a: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388978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22609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514850" y="4941888"/>
            <a:ext cx="2087563" cy="584776"/>
          </a:xfrm>
          <a:prstGeom prst="rect">
            <a:avLst/>
          </a:prstGeom>
          <a:noFill/>
        </p:spPr>
        <p:txBody>
          <a:bodyPr wrap="square">
            <a:spAutoFit/>
          </a:bodyPr>
          <a:lstStyle/>
          <a:p>
            <a:pPr algn="r" defTabSz="914400" eaLnBrk="0" fontAlgn="base" hangingPunct="0">
              <a:spcBef>
                <a:spcPct val="0"/>
              </a:spcBef>
              <a:spcAft>
                <a:spcPct val="0"/>
              </a:spcAft>
              <a:defRPr/>
            </a:pPr>
            <a:r>
              <a:rPr lang="en-US" sz="3200" b="1" dirty="0">
                <a:solidFill>
                  <a:srgbClr val="FFFFFF"/>
                </a:solidFill>
                <a:effectLst>
                  <a:glow rad="355600">
                    <a:schemeClr val="tx1"/>
                  </a:glow>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31454913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20651" y="5625176"/>
            <a:ext cx="9144000" cy="116214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800" b="1" i="1" dirty="0">
                <a:solidFill>
                  <a:srgbClr val="E5E5FF"/>
                </a:solidFill>
                <a:effectLst>
                  <a:outerShdw blurRad="38100" dist="38100" dir="2700000" algn="tl">
                    <a:srgbClr val="000000"/>
                  </a:outerShdw>
                </a:effectLst>
                <a:latin typeface="Arial" charset="0"/>
                <a:cs typeface="Arial" charset="0"/>
              </a:rPr>
              <a:t>Laodicea</a:t>
            </a:r>
            <a:r>
              <a:rPr lang="fr-FR" sz="4800" b="1" i="1" dirty="0">
                <a:solidFill>
                  <a:srgbClr val="E5E5FF"/>
                </a:solidFill>
                <a:effectLst>
                  <a:outerShdw blurRad="38100" dist="38100" dir="2700000" algn="tl">
                    <a:srgbClr val="000000"/>
                  </a:outerShdw>
                </a:effectLst>
                <a:latin typeface="Arial" charset="0"/>
                <a:cs typeface="Arial" charset="0"/>
              </a:rPr>
              <a:t>'</a:t>
            </a:r>
            <a:r>
              <a:rPr lang="en-US" sz="4800" b="1" i="1" dirty="0">
                <a:solidFill>
                  <a:srgbClr val="E5E5FF"/>
                </a:solidFill>
                <a:effectLst>
                  <a:outerShdw blurRad="38100" dist="38100" dir="2700000" algn="tl">
                    <a:srgbClr val="000000"/>
                  </a:outerShdw>
                </a:effectLst>
                <a:latin typeface="Arial" charset="0"/>
                <a:cs typeface="Arial" charset="0"/>
              </a:rPr>
              <a:t>s strategic location</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Lycus River Valley</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Laodicea</a:t>
            </a:r>
          </a:p>
        </p:txBody>
      </p:sp>
      <p:sp>
        <p:nvSpPr>
          <p:cNvPr id="9"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Meander R.</a:t>
            </a:r>
          </a:p>
        </p:txBody>
      </p:sp>
      <p:sp>
        <p:nvSpPr>
          <p:cNvPr id="10"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Lycus R.</a:t>
            </a: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Colossae</a:t>
            </a:r>
          </a:p>
        </p:txBody>
      </p:sp>
      <p:sp>
        <p:nvSpPr>
          <p:cNvPr id="11" name="Freeform 10"/>
          <p:cNvSpPr/>
          <p:nvPr/>
        </p:nvSpPr>
        <p:spPr>
          <a:xfrm>
            <a:off x="-41415" y="1767134"/>
            <a:ext cx="9580579" cy="1808552"/>
          </a:xfrm>
          <a:custGeom>
            <a:avLst/>
            <a:gdLst>
              <a:gd name="connsiteX0" fmla="*/ 0 w 9580579"/>
              <a:gd name="connsiteY0" fmla="*/ 0 h 1808552"/>
              <a:gd name="connsiteX1" fmla="*/ 151854 w 9580579"/>
              <a:gd name="connsiteY1" fmla="*/ 55223 h 1808552"/>
              <a:gd name="connsiteX2" fmla="*/ 193269 w 9580579"/>
              <a:gd name="connsiteY2" fmla="*/ 69029 h 1808552"/>
              <a:gd name="connsiteX3" fmla="*/ 234683 w 9580579"/>
              <a:gd name="connsiteY3" fmla="*/ 82835 h 1808552"/>
              <a:gd name="connsiteX4" fmla="*/ 372732 w 9580579"/>
              <a:gd name="connsiteY4" fmla="*/ 110446 h 1808552"/>
              <a:gd name="connsiteX5" fmla="*/ 538390 w 9580579"/>
              <a:gd name="connsiteY5" fmla="*/ 138058 h 1808552"/>
              <a:gd name="connsiteX6" fmla="*/ 731658 w 9580579"/>
              <a:gd name="connsiteY6" fmla="*/ 124252 h 1808552"/>
              <a:gd name="connsiteX7" fmla="*/ 855902 w 9580579"/>
              <a:gd name="connsiteY7" fmla="*/ 151863 h 1808552"/>
              <a:gd name="connsiteX8" fmla="*/ 883512 w 9580579"/>
              <a:gd name="connsiteY8" fmla="*/ 179475 h 1808552"/>
              <a:gd name="connsiteX9" fmla="*/ 966341 w 9580579"/>
              <a:gd name="connsiteY9" fmla="*/ 207086 h 1808552"/>
              <a:gd name="connsiteX10" fmla="*/ 1573755 w 9580579"/>
              <a:gd name="connsiteY10" fmla="*/ 234698 h 1808552"/>
              <a:gd name="connsiteX11" fmla="*/ 1615170 w 9580579"/>
              <a:gd name="connsiteY11" fmla="*/ 248504 h 1808552"/>
              <a:gd name="connsiteX12" fmla="*/ 1697999 w 9580579"/>
              <a:gd name="connsiteY12" fmla="*/ 303727 h 1808552"/>
              <a:gd name="connsiteX13" fmla="*/ 1739414 w 9580579"/>
              <a:gd name="connsiteY13" fmla="*/ 317532 h 1808552"/>
              <a:gd name="connsiteX14" fmla="*/ 1918877 w 9580579"/>
              <a:gd name="connsiteY14" fmla="*/ 345144 h 1808552"/>
              <a:gd name="connsiteX15" fmla="*/ 2001706 w 9580579"/>
              <a:gd name="connsiteY15" fmla="*/ 386561 h 1808552"/>
              <a:gd name="connsiteX16" fmla="*/ 2056926 w 9580579"/>
              <a:gd name="connsiteY16" fmla="*/ 455590 h 1808552"/>
              <a:gd name="connsiteX17" fmla="*/ 2139755 w 9580579"/>
              <a:gd name="connsiteY17" fmla="*/ 483201 h 1808552"/>
              <a:gd name="connsiteX18" fmla="*/ 2333023 w 9580579"/>
              <a:gd name="connsiteY18" fmla="*/ 469395 h 1808552"/>
              <a:gd name="connsiteX19" fmla="*/ 2402048 w 9580579"/>
              <a:gd name="connsiteY19" fmla="*/ 455590 h 1808552"/>
              <a:gd name="connsiteX20" fmla="*/ 2512487 w 9580579"/>
              <a:gd name="connsiteY20" fmla="*/ 469395 h 1808552"/>
              <a:gd name="connsiteX21" fmla="*/ 2553901 w 9580579"/>
              <a:gd name="connsiteY21" fmla="*/ 483201 h 1808552"/>
              <a:gd name="connsiteX22" fmla="*/ 2747169 w 9580579"/>
              <a:gd name="connsiteY22" fmla="*/ 455590 h 1808552"/>
              <a:gd name="connsiteX23" fmla="*/ 2843803 w 9580579"/>
              <a:gd name="connsiteY23" fmla="*/ 483201 h 1808552"/>
              <a:gd name="connsiteX24" fmla="*/ 2926633 w 9580579"/>
              <a:gd name="connsiteY24" fmla="*/ 524618 h 1808552"/>
              <a:gd name="connsiteX25" fmla="*/ 2954242 w 9580579"/>
              <a:gd name="connsiteY25" fmla="*/ 552230 h 1808552"/>
              <a:gd name="connsiteX26" fmla="*/ 3037072 w 9580579"/>
              <a:gd name="connsiteY26" fmla="*/ 579841 h 1808552"/>
              <a:gd name="connsiteX27" fmla="*/ 3064681 w 9580579"/>
              <a:gd name="connsiteY27" fmla="*/ 607453 h 1808552"/>
              <a:gd name="connsiteX28" fmla="*/ 3119901 w 9580579"/>
              <a:gd name="connsiteY28" fmla="*/ 621259 h 1808552"/>
              <a:gd name="connsiteX29" fmla="*/ 3202730 w 9580579"/>
              <a:gd name="connsiteY29" fmla="*/ 648870 h 1808552"/>
              <a:gd name="connsiteX30" fmla="*/ 3244145 w 9580579"/>
              <a:gd name="connsiteY30" fmla="*/ 662676 h 1808552"/>
              <a:gd name="connsiteX31" fmla="*/ 3299364 w 9580579"/>
              <a:gd name="connsiteY31" fmla="*/ 745510 h 1808552"/>
              <a:gd name="connsiteX32" fmla="*/ 3340779 w 9580579"/>
              <a:gd name="connsiteY32" fmla="*/ 814539 h 1808552"/>
              <a:gd name="connsiteX33" fmla="*/ 3382193 w 9580579"/>
              <a:gd name="connsiteY33" fmla="*/ 938791 h 1808552"/>
              <a:gd name="connsiteX34" fmla="*/ 3395998 w 9580579"/>
              <a:gd name="connsiteY34" fmla="*/ 980208 h 1808552"/>
              <a:gd name="connsiteX35" fmla="*/ 3409803 w 9580579"/>
              <a:gd name="connsiteY35" fmla="*/ 1021625 h 1808552"/>
              <a:gd name="connsiteX36" fmla="*/ 3423608 w 9580579"/>
              <a:gd name="connsiteY36" fmla="*/ 1090654 h 1808552"/>
              <a:gd name="connsiteX37" fmla="*/ 3437413 w 9580579"/>
              <a:gd name="connsiteY37" fmla="*/ 1132071 h 1808552"/>
              <a:gd name="connsiteX38" fmla="*/ 3520242 w 9580579"/>
              <a:gd name="connsiteY38" fmla="*/ 1159682 h 1808552"/>
              <a:gd name="connsiteX39" fmla="*/ 3630681 w 9580579"/>
              <a:gd name="connsiteY39" fmla="*/ 1242517 h 1808552"/>
              <a:gd name="connsiteX40" fmla="*/ 3672096 w 9580579"/>
              <a:gd name="connsiteY40" fmla="*/ 1270128 h 1808552"/>
              <a:gd name="connsiteX41" fmla="*/ 3754925 w 9580579"/>
              <a:gd name="connsiteY41" fmla="*/ 1297740 h 1808552"/>
              <a:gd name="connsiteX42" fmla="*/ 3796339 w 9580579"/>
              <a:gd name="connsiteY42" fmla="*/ 1311545 h 1808552"/>
              <a:gd name="connsiteX43" fmla="*/ 3879169 w 9580579"/>
              <a:gd name="connsiteY43" fmla="*/ 1352963 h 1808552"/>
              <a:gd name="connsiteX44" fmla="*/ 3920583 w 9580579"/>
              <a:gd name="connsiteY44" fmla="*/ 1380574 h 1808552"/>
              <a:gd name="connsiteX45" fmla="*/ 4003412 w 9580579"/>
              <a:gd name="connsiteY45" fmla="*/ 1408186 h 1808552"/>
              <a:gd name="connsiteX46" fmla="*/ 4044827 w 9580579"/>
              <a:gd name="connsiteY46" fmla="*/ 1421991 h 1808552"/>
              <a:gd name="connsiteX47" fmla="*/ 4113851 w 9580579"/>
              <a:gd name="connsiteY47" fmla="*/ 1491020 h 1808552"/>
              <a:gd name="connsiteX48" fmla="*/ 4155266 w 9580579"/>
              <a:gd name="connsiteY48" fmla="*/ 1532437 h 1808552"/>
              <a:gd name="connsiteX49" fmla="*/ 4196681 w 9580579"/>
              <a:gd name="connsiteY49" fmla="*/ 1546243 h 1808552"/>
              <a:gd name="connsiteX50" fmla="*/ 4279510 w 9580579"/>
              <a:gd name="connsiteY50" fmla="*/ 1587660 h 1808552"/>
              <a:gd name="connsiteX51" fmla="*/ 4431363 w 9580579"/>
              <a:gd name="connsiteY51" fmla="*/ 1629077 h 1808552"/>
              <a:gd name="connsiteX52" fmla="*/ 4472778 w 9580579"/>
              <a:gd name="connsiteY52" fmla="*/ 1642883 h 1808552"/>
              <a:gd name="connsiteX53" fmla="*/ 4541802 w 9580579"/>
              <a:gd name="connsiteY53" fmla="*/ 1684300 h 1808552"/>
              <a:gd name="connsiteX54" fmla="*/ 4569412 w 9580579"/>
              <a:gd name="connsiteY54" fmla="*/ 1711912 h 1808552"/>
              <a:gd name="connsiteX55" fmla="*/ 4652241 w 9580579"/>
              <a:gd name="connsiteY55" fmla="*/ 1739523 h 1808552"/>
              <a:gd name="connsiteX56" fmla="*/ 4735070 w 9580579"/>
              <a:gd name="connsiteY56" fmla="*/ 1767135 h 1808552"/>
              <a:gd name="connsiteX57" fmla="*/ 4817900 w 9580579"/>
              <a:gd name="connsiteY57" fmla="*/ 1794746 h 1808552"/>
              <a:gd name="connsiteX58" fmla="*/ 4859314 w 9580579"/>
              <a:gd name="connsiteY58" fmla="*/ 1808552 h 1808552"/>
              <a:gd name="connsiteX59" fmla="*/ 5052582 w 9580579"/>
              <a:gd name="connsiteY59" fmla="*/ 1794746 h 1808552"/>
              <a:gd name="connsiteX60" fmla="*/ 5135412 w 9580579"/>
              <a:gd name="connsiteY60" fmla="*/ 1767135 h 1808552"/>
              <a:gd name="connsiteX61" fmla="*/ 5176826 w 9580579"/>
              <a:gd name="connsiteY61" fmla="*/ 1753329 h 1808552"/>
              <a:gd name="connsiteX62" fmla="*/ 5273460 w 9580579"/>
              <a:gd name="connsiteY62" fmla="*/ 1739523 h 1808552"/>
              <a:gd name="connsiteX63" fmla="*/ 5397704 w 9580579"/>
              <a:gd name="connsiteY63" fmla="*/ 1725718 h 1808552"/>
              <a:gd name="connsiteX64" fmla="*/ 5466728 w 9580579"/>
              <a:gd name="connsiteY64" fmla="*/ 1711912 h 1808552"/>
              <a:gd name="connsiteX65" fmla="*/ 5508143 w 9580579"/>
              <a:gd name="connsiteY65" fmla="*/ 1698106 h 1808552"/>
              <a:gd name="connsiteX66" fmla="*/ 5632387 w 9580579"/>
              <a:gd name="connsiteY66" fmla="*/ 1684300 h 1808552"/>
              <a:gd name="connsiteX67" fmla="*/ 5715216 w 9580579"/>
              <a:gd name="connsiteY67" fmla="*/ 1684300 h 1808552"/>
              <a:gd name="connsiteX68" fmla="*/ 5908484 w 9580579"/>
              <a:gd name="connsiteY68" fmla="*/ 1656689 h 1808552"/>
              <a:gd name="connsiteX69" fmla="*/ 5991313 w 9580579"/>
              <a:gd name="connsiteY69" fmla="*/ 1629077 h 1808552"/>
              <a:gd name="connsiteX70" fmla="*/ 6032728 w 9580579"/>
              <a:gd name="connsiteY70" fmla="*/ 1615272 h 1808552"/>
              <a:gd name="connsiteX71" fmla="*/ 6101752 w 9580579"/>
              <a:gd name="connsiteY71" fmla="*/ 1560049 h 1808552"/>
              <a:gd name="connsiteX72" fmla="*/ 6143167 w 9580579"/>
              <a:gd name="connsiteY72" fmla="*/ 1546243 h 1808552"/>
              <a:gd name="connsiteX73" fmla="*/ 6253606 w 9580579"/>
              <a:gd name="connsiteY73" fmla="*/ 1491020 h 1808552"/>
              <a:gd name="connsiteX74" fmla="*/ 6295021 w 9580579"/>
              <a:gd name="connsiteY74" fmla="*/ 1477214 h 1808552"/>
              <a:gd name="connsiteX75" fmla="*/ 6336435 w 9580579"/>
              <a:gd name="connsiteY75" fmla="*/ 1463409 h 1808552"/>
              <a:gd name="connsiteX76" fmla="*/ 6446874 w 9580579"/>
              <a:gd name="connsiteY76" fmla="*/ 1408186 h 1808552"/>
              <a:gd name="connsiteX77" fmla="*/ 6529703 w 9580579"/>
              <a:gd name="connsiteY77" fmla="*/ 1380574 h 1808552"/>
              <a:gd name="connsiteX78" fmla="*/ 6571118 w 9580579"/>
              <a:gd name="connsiteY78" fmla="*/ 1366768 h 1808552"/>
              <a:gd name="connsiteX79" fmla="*/ 6709167 w 9580579"/>
              <a:gd name="connsiteY79" fmla="*/ 1339157 h 1808552"/>
              <a:gd name="connsiteX80" fmla="*/ 6791996 w 9580579"/>
              <a:gd name="connsiteY80" fmla="*/ 1311545 h 1808552"/>
              <a:gd name="connsiteX81" fmla="*/ 6916240 w 9580579"/>
              <a:gd name="connsiteY81" fmla="*/ 1283934 h 1808552"/>
              <a:gd name="connsiteX82" fmla="*/ 6999069 w 9580579"/>
              <a:gd name="connsiteY82" fmla="*/ 1256322 h 1808552"/>
              <a:gd name="connsiteX83" fmla="*/ 7068093 w 9580579"/>
              <a:gd name="connsiteY83" fmla="*/ 1242517 h 1808552"/>
              <a:gd name="connsiteX84" fmla="*/ 7206142 w 9580579"/>
              <a:gd name="connsiteY84" fmla="*/ 1201100 h 1808552"/>
              <a:gd name="connsiteX85" fmla="*/ 7371800 w 9580579"/>
              <a:gd name="connsiteY85" fmla="*/ 1187294 h 1808552"/>
              <a:gd name="connsiteX86" fmla="*/ 7509849 w 9580579"/>
              <a:gd name="connsiteY86" fmla="*/ 1159682 h 1808552"/>
              <a:gd name="connsiteX87" fmla="*/ 7620288 w 9580579"/>
              <a:gd name="connsiteY87" fmla="*/ 1132071 h 1808552"/>
              <a:gd name="connsiteX88" fmla="*/ 7937800 w 9580579"/>
              <a:gd name="connsiteY88" fmla="*/ 1104459 h 1808552"/>
              <a:gd name="connsiteX89" fmla="*/ 8006824 w 9580579"/>
              <a:gd name="connsiteY89" fmla="*/ 1090654 h 1808552"/>
              <a:gd name="connsiteX90" fmla="*/ 8158678 w 9580579"/>
              <a:gd name="connsiteY90" fmla="*/ 1049236 h 1808552"/>
              <a:gd name="connsiteX91" fmla="*/ 8241507 w 9580579"/>
              <a:gd name="connsiteY91" fmla="*/ 1035431 h 1808552"/>
              <a:gd name="connsiteX92" fmla="*/ 8393361 w 9580579"/>
              <a:gd name="connsiteY92" fmla="*/ 1021625 h 1808552"/>
              <a:gd name="connsiteX93" fmla="*/ 8517604 w 9580579"/>
              <a:gd name="connsiteY93" fmla="*/ 1007819 h 1808552"/>
              <a:gd name="connsiteX94" fmla="*/ 8600434 w 9580579"/>
              <a:gd name="connsiteY94" fmla="*/ 1021625 h 1808552"/>
              <a:gd name="connsiteX95" fmla="*/ 8641848 w 9580579"/>
              <a:gd name="connsiteY95" fmla="*/ 1035431 h 1808552"/>
              <a:gd name="connsiteX96" fmla="*/ 8724678 w 9580579"/>
              <a:gd name="connsiteY96" fmla="*/ 1049236 h 1808552"/>
              <a:gd name="connsiteX97" fmla="*/ 8959360 w 9580579"/>
              <a:gd name="connsiteY97" fmla="*/ 1076848 h 1808552"/>
              <a:gd name="connsiteX98" fmla="*/ 9000775 w 9580579"/>
              <a:gd name="connsiteY98" fmla="*/ 1090654 h 1808552"/>
              <a:gd name="connsiteX99" fmla="*/ 9028385 w 9580579"/>
              <a:gd name="connsiteY99" fmla="*/ 1132071 h 1808552"/>
              <a:gd name="connsiteX100" fmla="*/ 9111214 w 9580579"/>
              <a:gd name="connsiteY100" fmla="*/ 1159682 h 1808552"/>
              <a:gd name="connsiteX101" fmla="*/ 9152628 w 9580579"/>
              <a:gd name="connsiteY101" fmla="*/ 1173488 h 1808552"/>
              <a:gd name="connsiteX102" fmla="*/ 9235458 w 9580579"/>
              <a:gd name="connsiteY102" fmla="*/ 1201100 h 1808552"/>
              <a:gd name="connsiteX103" fmla="*/ 9276872 w 9580579"/>
              <a:gd name="connsiteY103" fmla="*/ 1214905 h 1808552"/>
              <a:gd name="connsiteX104" fmla="*/ 9345897 w 9580579"/>
              <a:gd name="connsiteY104" fmla="*/ 1270128 h 1808552"/>
              <a:gd name="connsiteX105" fmla="*/ 9373506 w 9580579"/>
              <a:gd name="connsiteY105" fmla="*/ 1297740 h 1808552"/>
              <a:gd name="connsiteX106" fmla="*/ 9456336 w 9580579"/>
              <a:gd name="connsiteY106" fmla="*/ 1325351 h 1808552"/>
              <a:gd name="connsiteX107" fmla="*/ 9539165 w 9580579"/>
              <a:gd name="connsiteY107" fmla="*/ 1352963 h 1808552"/>
              <a:gd name="connsiteX108" fmla="*/ 9580579 w 9580579"/>
              <a:gd name="connsiteY108" fmla="*/ 1366768 h 18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580579" h="1808552">
                <a:moveTo>
                  <a:pt x="0" y="0"/>
                </a:moveTo>
                <a:cubicBezTo>
                  <a:pt x="96050" y="38423"/>
                  <a:pt x="45512" y="19774"/>
                  <a:pt x="151854" y="55223"/>
                </a:cubicBezTo>
                <a:lnTo>
                  <a:pt x="193269" y="69029"/>
                </a:lnTo>
                <a:cubicBezTo>
                  <a:pt x="207074" y="73631"/>
                  <a:pt x="220414" y="79981"/>
                  <a:pt x="234683" y="82835"/>
                </a:cubicBezTo>
                <a:cubicBezTo>
                  <a:pt x="280699" y="92039"/>
                  <a:pt x="326276" y="103809"/>
                  <a:pt x="372732" y="110446"/>
                </a:cubicBezTo>
                <a:cubicBezTo>
                  <a:pt x="492594" y="127571"/>
                  <a:pt x="437460" y="117870"/>
                  <a:pt x="538390" y="138058"/>
                </a:cubicBezTo>
                <a:cubicBezTo>
                  <a:pt x="602813" y="133456"/>
                  <a:pt x="667071" y="124252"/>
                  <a:pt x="731658" y="124252"/>
                </a:cubicBezTo>
                <a:cubicBezTo>
                  <a:pt x="780247" y="124252"/>
                  <a:pt x="813196" y="137627"/>
                  <a:pt x="855902" y="151863"/>
                </a:cubicBezTo>
                <a:cubicBezTo>
                  <a:pt x="865105" y="161067"/>
                  <a:pt x="871870" y="173654"/>
                  <a:pt x="883512" y="179475"/>
                </a:cubicBezTo>
                <a:cubicBezTo>
                  <a:pt x="909542" y="192491"/>
                  <a:pt x="938731" y="197882"/>
                  <a:pt x="966341" y="207086"/>
                </a:cubicBezTo>
                <a:cubicBezTo>
                  <a:pt x="1186796" y="280575"/>
                  <a:pt x="993159" y="220536"/>
                  <a:pt x="1573755" y="234698"/>
                </a:cubicBezTo>
                <a:cubicBezTo>
                  <a:pt x="1587560" y="239300"/>
                  <a:pt x="1602450" y="241437"/>
                  <a:pt x="1615170" y="248504"/>
                </a:cubicBezTo>
                <a:cubicBezTo>
                  <a:pt x="1644177" y="264620"/>
                  <a:pt x="1666518" y="293233"/>
                  <a:pt x="1697999" y="303727"/>
                </a:cubicBezTo>
                <a:cubicBezTo>
                  <a:pt x="1711804" y="308329"/>
                  <a:pt x="1725297" y="314003"/>
                  <a:pt x="1739414" y="317532"/>
                </a:cubicBezTo>
                <a:cubicBezTo>
                  <a:pt x="1802661" y="333345"/>
                  <a:pt x="1851810" y="336760"/>
                  <a:pt x="1918877" y="345144"/>
                </a:cubicBezTo>
                <a:cubicBezTo>
                  <a:pt x="1952561" y="356373"/>
                  <a:pt x="1974945" y="359799"/>
                  <a:pt x="2001706" y="386561"/>
                </a:cubicBezTo>
                <a:cubicBezTo>
                  <a:pt x="2021212" y="406068"/>
                  <a:pt x="2029605" y="441929"/>
                  <a:pt x="2056926" y="455590"/>
                </a:cubicBezTo>
                <a:cubicBezTo>
                  <a:pt x="2082956" y="468606"/>
                  <a:pt x="2139755" y="483201"/>
                  <a:pt x="2139755" y="483201"/>
                </a:cubicBezTo>
                <a:cubicBezTo>
                  <a:pt x="2204178" y="478599"/>
                  <a:pt x="2268791" y="476157"/>
                  <a:pt x="2333023" y="469395"/>
                </a:cubicBezTo>
                <a:cubicBezTo>
                  <a:pt x="2356358" y="466939"/>
                  <a:pt x="2378584" y="455590"/>
                  <a:pt x="2402048" y="455590"/>
                </a:cubicBezTo>
                <a:cubicBezTo>
                  <a:pt x="2439147" y="455590"/>
                  <a:pt x="2475674" y="464793"/>
                  <a:pt x="2512487" y="469395"/>
                </a:cubicBezTo>
                <a:cubicBezTo>
                  <a:pt x="2526292" y="473997"/>
                  <a:pt x="2539349" y="483201"/>
                  <a:pt x="2553901" y="483201"/>
                </a:cubicBezTo>
                <a:cubicBezTo>
                  <a:pt x="2588447" y="483201"/>
                  <a:pt x="2705959" y="462458"/>
                  <a:pt x="2747169" y="455590"/>
                </a:cubicBezTo>
                <a:cubicBezTo>
                  <a:pt x="2764867" y="460015"/>
                  <a:pt x="2823994" y="473296"/>
                  <a:pt x="2843803" y="483201"/>
                </a:cubicBezTo>
                <a:cubicBezTo>
                  <a:pt x="2950836" y="536722"/>
                  <a:pt x="2822546" y="489922"/>
                  <a:pt x="2926633" y="524618"/>
                </a:cubicBezTo>
                <a:cubicBezTo>
                  <a:pt x="2935836" y="533822"/>
                  <a:pt x="2942601" y="546409"/>
                  <a:pt x="2954242" y="552230"/>
                </a:cubicBezTo>
                <a:cubicBezTo>
                  <a:pt x="2980273" y="565246"/>
                  <a:pt x="3037072" y="579841"/>
                  <a:pt x="3037072" y="579841"/>
                </a:cubicBezTo>
                <a:cubicBezTo>
                  <a:pt x="3046275" y="589045"/>
                  <a:pt x="3053040" y="601632"/>
                  <a:pt x="3064681" y="607453"/>
                </a:cubicBezTo>
                <a:cubicBezTo>
                  <a:pt x="3081651" y="615939"/>
                  <a:pt x="3101728" y="615807"/>
                  <a:pt x="3119901" y="621259"/>
                </a:cubicBezTo>
                <a:cubicBezTo>
                  <a:pt x="3147777" y="629622"/>
                  <a:pt x="3175120" y="639666"/>
                  <a:pt x="3202730" y="648870"/>
                </a:cubicBezTo>
                <a:lnTo>
                  <a:pt x="3244145" y="662676"/>
                </a:lnTo>
                <a:cubicBezTo>
                  <a:pt x="3262551" y="690287"/>
                  <a:pt x="3288871" y="714029"/>
                  <a:pt x="3299364" y="745510"/>
                </a:cubicBezTo>
                <a:cubicBezTo>
                  <a:pt x="3317285" y="799275"/>
                  <a:pt x="3302879" y="776637"/>
                  <a:pt x="3340779" y="814539"/>
                </a:cubicBezTo>
                <a:lnTo>
                  <a:pt x="3382193" y="938791"/>
                </a:lnTo>
                <a:lnTo>
                  <a:pt x="3395998" y="980208"/>
                </a:lnTo>
                <a:cubicBezTo>
                  <a:pt x="3400600" y="994014"/>
                  <a:pt x="3406949" y="1007355"/>
                  <a:pt x="3409803" y="1021625"/>
                </a:cubicBezTo>
                <a:cubicBezTo>
                  <a:pt x="3414405" y="1044635"/>
                  <a:pt x="3417917" y="1067889"/>
                  <a:pt x="3423608" y="1090654"/>
                </a:cubicBezTo>
                <a:cubicBezTo>
                  <a:pt x="3427137" y="1104772"/>
                  <a:pt x="3425571" y="1123612"/>
                  <a:pt x="3437413" y="1132071"/>
                </a:cubicBezTo>
                <a:cubicBezTo>
                  <a:pt x="3461095" y="1148988"/>
                  <a:pt x="3520242" y="1159682"/>
                  <a:pt x="3520242" y="1159682"/>
                </a:cubicBezTo>
                <a:cubicBezTo>
                  <a:pt x="3571315" y="1210758"/>
                  <a:pt x="3537024" y="1180076"/>
                  <a:pt x="3630681" y="1242517"/>
                </a:cubicBezTo>
                <a:cubicBezTo>
                  <a:pt x="3644486" y="1251721"/>
                  <a:pt x="3656356" y="1264881"/>
                  <a:pt x="3672096" y="1270128"/>
                </a:cubicBezTo>
                <a:lnTo>
                  <a:pt x="3754925" y="1297740"/>
                </a:lnTo>
                <a:lnTo>
                  <a:pt x="3796339" y="1311545"/>
                </a:lnTo>
                <a:cubicBezTo>
                  <a:pt x="3915025" y="1390675"/>
                  <a:pt x="3764862" y="1295806"/>
                  <a:pt x="3879169" y="1352963"/>
                </a:cubicBezTo>
                <a:cubicBezTo>
                  <a:pt x="3894009" y="1360383"/>
                  <a:pt x="3905422" y="1373835"/>
                  <a:pt x="3920583" y="1380574"/>
                </a:cubicBezTo>
                <a:cubicBezTo>
                  <a:pt x="3947178" y="1392395"/>
                  <a:pt x="3975802" y="1398982"/>
                  <a:pt x="4003412" y="1408186"/>
                </a:cubicBezTo>
                <a:lnTo>
                  <a:pt x="4044827" y="1421991"/>
                </a:lnTo>
                <a:lnTo>
                  <a:pt x="4113851" y="1491020"/>
                </a:lnTo>
                <a:cubicBezTo>
                  <a:pt x="4127656" y="1504826"/>
                  <a:pt x="4136744" y="1526263"/>
                  <a:pt x="4155266" y="1532437"/>
                </a:cubicBezTo>
                <a:cubicBezTo>
                  <a:pt x="4169071" y="1537039"/>
                  <a:pt x="4183666" y="1539735"/>
                  <a:pt x="4196681" y="1546243"/>
                </a:cubicBezTo>
                <a:cubicBezTo>
                  <a:pt x="4264162" y="1579986"/>
                  <a:pt x="4210111" y="1570309"/>
                  <a:pt x="4279510" y="1587660"/>
                </a:cubicBezTo>
                <a:cubicBezTo>
                  <a:pt x="4435611" y="1626688"/>
                  <a:pt x="4253665" y="1569841"/>
                  <a:pt x="4431363" y="1629077"/>
                </a:cubicBezTo>
                <a:lnTo>
                  <a:pt x="4472778" y="1642883"/>
                </a:lnTo>
                <a:cubicBezTo>
                  <a:pt x="4542737" y="1712847"/>
                  <a:pt x="4452198" y="1630534"/>
                  <a:pt x="4541802" y="1684300"/>
                </a:cubicBezTo>
                <a:cubicBezTo>
                  <a:pt x="4552963" y="1690997"/>
                  <a:pt x="4557770" y="1706091"/>
                  <a:pt x="4569412" y="1711912"/>
                </a:cubicBezTo>
                <a:cubicBezTo>
                  <a:pt x="4595442" y="1724928"/>
                  <a:pt x="4624631" y="1730319"/>
                  <a:pt x="4652241" y="1739523"/>
                </a:cubicBezTo>
                <a:lnTo>
                  <a:pt x="4735070" y="1767135"/>
                </a:lnTo>
                <a:lnTo>
                  <a:pt x="4817900" y="1794746"/>
                </a:lnTo>
                <a:lnTo>
                  <a:pt x="4859314" y="1808552"/>
                </a:lnTo>
                <a:cubicBezTo>
                  <a:pt x="4923737" y="1803950"/>
                  <a:pt x="4988710" y="1804327"/>
                  <a:pt x="5052582" y="1794746"/>
                </a:cubicBezTo>
                <a:cubicBezTo>
                  <a:pt x="5081364" y="1790429"/>
                  <a:pt x="5107802" y="1776339"/>
                  <a:pt x="5135412" y="1767135"/>
                </a:cubicBezTo>
                <a:cubicBezTo>
                  <a:pt x="5149217" y="1762533"/>
                  <a:pt x="5162421" y="1755387"/>
                  <a:pt x="5176826" y="1753329"/>
                </a:cubicBezTo>
                <a:lnTo>
                  <a:pt x="5273460" y="1739523"/>
                </a:lnTo>
                <a:cubicBezTo>
                  <a:pt x="5314808" y="1734354"/>
                  <a:pt x="5356453" y="1731611"/>
                  <a:pt x="5397704" y="1725718"/>
                </a:cubicBezTo>
                <a:cubicBezTo>
                  <a:pt x="5420932" y="1722400"/>
                  <a:pt x="5443965" y="1717603"/>
                  <a:pt x="5466728" y="1711912"/>
                </a:cubicBezTo>
                <a:cubicBezTo>
                  <a:pt x="5480845" y="1708382"/>
                  <a:pt x="5493789" y="1700498"/>
                  <a:pt x="5508143" y="1698106"/>
                </a:cubicBezTo>
                <a:cubicBezTo>
                  <a:pt x="5549246" y="1691255"/>
                  <a:pt x="5590972" y="1688902"/>
                  <a:pt x="5632387" y="1684300"/>
                </a:cubicBezTo>
                <a:cubicBezTo>
                  <a:pt x="5742823" y="1647487"/>
                  <a:pt x="5604778" y="1684300"/>
                  <a:pt x="5715216" y="1684300"/>
                </a:cubicBezTo>
                <a:cubicBezTo>
                  <a:pt x="5750628" y="1684300"/>
                  <a:pt x="5861752" y="1669435"/>
                  <a:pt x="5908484" y="1656689"/>
                </a:cubicBezTo>
                <a:cubicBezTo>
                  <a:pt x="5936562" y="1649031"/>
                  <a:pt x="5963703" y="1638281"/>
                  <a:pt x="5991313" y="1629077"/>
                </a:cubicBezTo>
                <a:lnTo>
                  <a:pt x="6032728" y="1615272"/>
                </a:lnTo>
                <a:cubicBezTo>
                  <a:pt x="6058408" y="1589590"/>
                  <a:pt x="6066922" y="1577465"/>
                  <a:pt x="6101752" y="1560049"/>
                </a:cubicBezTo>
                <a:cubicBezTo>
                  <a:pt x="6114767" y="1553541"/>
                  <a:pt x="6129362" y="1550845"/>
                  <a:pt x="6143167" y="1546243"/>
                </a:cubicBezTo>
                <a:cubicBezTo>
                  <a:pt x="6191356" y="1498051"/>
                  <a:pt x="6158429" y="1522748"/>
                  <a:pt x="6253606" y="1491020"/>
                </a:cubicBezTo>
                <a:lnTo>
                  <a:pt x="6295021" y="1477214"/>
                </a:lnTo>
                <a:lnTo>
                  <a:pt x="6336435" y="1463409"/>
                </a:lnTo>
                <a:cubicBezTo>
                  <a:pt x="6384624" y="1415217"/>
                  <a:pt x="6351697" y="1439914"/>
                  <a:pt x="6446874" y="1408186"/>
                </a:cubicBezTo>
                <a:lnTo>
                  <a:pt x="6529703" y="1380574"/>
                </a:lnTo>
                <a:cubicBezTo>
                  <a:pt x="6543508" y="1375972"/>
                  <a:pt x="6556849" y="1369622"/>
                  <a:pt x="6571118" y="1366768"/>
                </a:cubicBezTo>
                <a:cubicBezTo>
                  <a:pt x="6617134" y="1357564"/>
                  <a:pt x="6664648" y="1353998"/>
                  <a:pt x="6709167" y="1339157"/>
                </a:cubicBezTo>
                <a:cubicBezTo>
                  <a:pt x="6736777" y="1329953"/>
                  <a:pt x="6763458" y="1317253"/>
                  <a:pt x="6791996" y="1311545"/>
                </a:cubicBezTo>
                <a:cubicBezTo>
                  <a:pt x="6831410" y="1303662"/>
                  <a:pt x="6877245" y="1295633"/>
                  <a:pt x="6916240" y="1283934"/>
                </a:cubicBezTo>
                <a:cubicBezTo>
                  <a:pt x="6944116" y="1275571"/>
                  <a:pt x="6970531" y="1262030"/>
                  <a:pt x="6999069" y="1256322"/>
                </a:cubicBezTo>
                <a:cubicBezTo>
                  <a:pt x="7022077" y="1251720"/>
                  <a:pt x="7045456" y="1248691"/>
                  <a:pt x="7068093" y="1242517"/>
                </a:cubicBezTo>
                <a:cubicBezTo>
                  <a:pt x="7101986" y="1233273"/>
                  <a:pt x="7166324" y="1206077"/>
                  <a:pt x="7206142" y="1201100"/>
                </a:cubicBezTo>
                <a:cubicBezTo>
                  <a:pt x="7261125" y="1194227"/>
                  <a:pt x="7316581" y="1191896"/>
                  <a:pt x="7371800" y="1187294"/>
                </a:cubicBezTo>
                <a:cubicBezTo>
                  <a:pt x="7545932" y="1143758"/>
                  <a:pt x="7272938" y="1210452"/>
                  <a:pt x="7509849" y="1159682"/>
                </a:cubicBezTo>
                <a:cubicBezTo>
                  <a:pt x="7546953" y="1151731"/>
                  <a:pt x="7582530" y="1135847"/>
                  <a:pt x="7620288" y="1132071"/>
                </a:cubicBezTo>
                <a:cubicBezTo>
                  <a:pt x="7818037" y="1112295"/>
                  <a:pt x="7712227" y="1121812"/>
                  <a:pt x="7937800" y="1104459"/>
                </a:cubicBezTo>
                <a:cubicBezTo>
                  <a:pt x="7960808" y="1099857"/>
                  <a:pt x="7984061" y="1096345"/>
                  <a:pt x="8006824" y="1090654"/>
                </a:cubicBezTo>
                <a:cubicBezTo>
                  <a:pt x="8113884" y="1063888"/>
                  <a:pt x="7956815" y="1082880"/>
                  <a:pt x="8158678" y="1049236"/>
                </a:cubicBezTo>
                <a:cubicBezTo>
                  <a:pt x="8186288" y="1044634"/>
                  <a:pt x="8213708" y="1038702"/>
                  <a:pt x="8241507" y="1035431"/>
                </a:cubicBezTo>
                <a:cubicBezTo>
                  <a:pt x="8291986" y="1029492"/>
                  <a:pt x="8342787" y="1026683"/>
                  <a:pt x="8393361" y="1021625"/>
                </a:cubicBezTo>
                <a:cubicBezTo>
                  <a:pt x="8434823" y="1017478"/>
                  <a:pt x="8476190" y="1012421"/>
                  <a:pt x="8517604" y="1007819"/>
                </a:cubicBezTo>
                <a:cubicBezTo>
                  <a:pt x="8545214" y="1012421"/>
                  <a:pt x="8573110" y="1015552"/>
                  <a:pt x="8600434" y="1021625"/>
                </a:cubicBezTo>
                <a:cubicBezTo>
                  <a:pt x="8614639" y="1024782"/>
                  <a:pt x="8627643" y="1032274"/>
                  <a:pt x="8641848" y="1035431"/>
                </a:cubicBezTo>
                <a:cubicBezTo>
                  <a:pt x="8669172" y="1041503"/>
                  <a:pt x="8697013" y="1044980"/>
                  <a:pt x="8724678" y="1049236"/>
                </a:cubicBezTo>
                <a:cubicBezTo>
                  <a:pt x="8838042" y="1066677"/>
                  <a:pt x="8830224" y="1063933"/>
                  <a:pt x="8959360" y="1076848"/>
                </a:cubicBezTo>
                <a:cubicBezTo>
                  <a:pt x="8973165" y="1081450"/>
                  <a:pt x="8989412" y="1081563"/>
                  <a:pt x="9000775" y="1090654"/>
                </a:cubicBezTo>
                <a:cubicBezTo>
                  <a:pt x="9013731" y="1101019"/>
                  <a:pt x="9014315" y="1123277"/>
                  <a:pt x="9028385" y="1132071"/>
                </a:cubicBezTo>
                <a:cubicBezTo>
                  <a:pt x="9053064" y="1147496"/>
                  <a:pt x="9083604" y="1150478"/>
                  <a:pt x="9111214" y="1159682"/>
                </a:cubicBezTo>
                <a:lnTo>
                  <a:pt x="9152628" y="1173488"/>
                </a:lnTo>
                <a:lnTo>
                  <a:pt x="9235458" y="1201100"/>
                </a:lnTo>
                <a:lnTo>
                  <a:pt x="9276872" y="1214905"/>
                </a:lnTo>
                <a:cubicBezTo>
                  <a:pt x="9343541" y="1281579"/>
                  <a:pt x="9258817" y="1200459"/>
                  <a:pt x="9345897" y="1270128"/>
                </a:cubicBezTo>
                <a:cubicBezTo>
                  <a:pt x="9356060" y="1278259"/>
                  <a:pt x="9361865" y="1291919"/>
                  <a:pt x="9373506" y="1297740"/>
                </a:cubicBezTo>
                <a:cubicBezTo>
                  <a:pt x="9399537" y="1310756"/>
                  <a:pt x="9428726" y="1316147"/>
                  <a:pt x="9456336" y="1325351"/>
                </a:cubicBezTo>
                <a:lnTo>
                  <a:pt x="9539165" y="1352963"/>
                </a:lnTo>
                <a:lnTo>
                  <a:pt x="9580579" y="1366768"/>
                </a:lnTo>
              </a:path>
            </a:pathLst>
          </a:custGeom>
          <a:ln w="76200"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5-Point Star 11"/>
          <p:cNvSpPr/>
          <p:nvPr/>
        </p:nvSpPr>
        <p:spPr bwMode="auto">
          <a:xfrm>
            <a:off x="3054987" y="2636894"/>
            <a:ext cx="638678" cy="607453"/>
          </a:xfrm>
          <a:prstGeom prst="star5">
            <a:avLst/>
          </a:prstGeom>
          <a:solidFill>
            <a:srgbClr val="73140E"/>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2269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Laodicea tell from southwest</a:t>
            </a:r>
          </a:p>
        </p:txBody>
      </p:sp>
    </p:spTree>
    <p:extLst>
      <p:ext uri="{BB962C8B-B14F-4D97-AF65-F5344CB8AC3E}">
        <p14:creationId xmlns:p14="http://schemas.microsoft.com/office/powerpoint/2010/main" val="2205894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Laodicea tell from south</a:t>
            </a: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000" dirty="0"/>
              <a:t>7500 Jewish men alone!</a:t>
            </a:r>
          </a:p>
        </p:txBody>
      </p:sp>
    </p:spTree>
    <p:extLst>
      <p:ext uri="{BB962C8B-B14F-4D97-AF65-F5344CB8AC3E}">
        <p14:creationId xmlns:p14="http://schemas.microsoft.com/office/powerpoint/2010/main" val="420539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en-US" b="1" dirty="0">
                <a:latin typeface="Arial" charset="0"/>
                <a:ea typeface="ＭＳ Ｐゴシック" charset="0"/>
              </a:rPr>
              <a:t>Hot and Cold Channels</a:t>
            </a:r>
          </a:p>
        </p:txBody>
      </p:sp>
    </p:spTree>
    <p:extLst>
      <p:ext uri="{BB962C8B-B14F-4D97-AF65-F5344CB8AC3E}">
        <p14:creationId xmlns:p14="http://schemas.microsoft.com/office/powerpoint/2010/main" val="78170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000" dirty="0"/>
              <a:t>Laodicea aqueduct south of tell</a:t>
            </a:r>
          </a:p>
        </p:txBody>
      </p:sp>
    </p:spTree>
    <p:extLst>
      <p:ext uri="{BB962C8B-B14F-4D97-AF65-F5344CB8AC3E}">
        <p14:creationId xmlns:p14="http://schemas.microsoft.com/office/powerpoint/2010/main" val="3343744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7" y="-3"/>
            <a:ext cx="7440826" cy="6719377"/>
          </a:xfrm>
          <a:prstGeom prst="rect">
            <a:avLst/>
          </a:prstGeom>
        </p:spPr>
      </p:pic>
      <p:sp>
        <p:nvSpPr>
          <p:cNvPr id="2" name="Title 1"/>
          <p:cNvSpPr>
            <a:spLocks noGrp="1"/>
          </p:cNvSpPr>
          <p:nvPr>
            <p:ph type="ctrTitle"/>
          </p:nvPr>
        </p:nvSpPr>
        <p:spPr>
          <a:xfrm rot="16200000">
            <a:off x="-2687276" y="2693987"/>
            <a:ext cx="6858002" cy="1470026"/>
          </a:xfrm>
        </p:spPr>
        <p:txBody>
          <a:bodyPr/>
          <a:lstStyle/>
          <a:p>
            <a:r>
              <a:rPr lang="en-US" b="1" dirty="0"/>
              <a:t>The Lord</a:t>
            </a:r>
            <a:r>
              <a:rPr lang="fr-FR" b="1" dirty="0"/>
              <a:t>'</a:t>
            </a:r>
            <a:r>
              <a:rPr lang="en-US" b="1" dirty="0"/>
              <a:t>s Prayer</a:t>
            </a:r>
          </a:p>
        </p:txBody>
      </p:sp>
    </p:spTree>
    <p:extLst>
      <p:ext uri="{BB962C8B-B14F-4D97-AF65-F5344CB8AC3E}">
        <p14:creationId xmlns:p14="http://schemas.microsoft.com/office/powerpoint/2010/main" val="409862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Laodicea pipe with calcium</a:t>
            </a:r>
          </a:p>
        </p:txBody>
      </p:sp>
    </p:spTree>
    <p:extLst>
      <p:ext uri="{BB962C8B-B14F-4D97-AF65-F5344CB8AC3E}">
        <p14:creationId xmlns:p14="http://schemas.microsoft.com/office/powerpoint/2010/main" val="148011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defTabSz="914400" fontAlgn="base">
              <a:spcBef>
                <a:spcPct val="0"/>
              </a:spcBef>
              <a:spcAft>
                <a:spcPct val="0"/>
              </a:spcAft>
              <a:buFont typeface="Arial"/>
              <a:buChar char="•"/>
            </a:pPr>
            <a:r>
              <a:rPr lang="en-US" sz="3200" b="1" dirty="0">
                <a:solidFill>
                  <a:srgbClr val="FFFFFF"/>
                </a:solidFill>
                <a:effectLst>
                  <a:glow rad="228600">
                    <a:schemeClr val="tx1"/>
                  </a:glow>
                </a:effectLst>
                <a:latin typeface="Arial" charset="0"/>
                <a:ea typeface="ＭＳ Ｐゴシック" charset="0"/>
              </a:rPr>
              <a:t>Marble everywhere (wealthy!)</a:t>
            </a:r>
          </a:p>
          <a:p>
            <a:pPr marL="342900" indent="-342900" defTabSz="914400" fontAlgn="base">
              <a:spcBef>
                <a:spcPct val="0"/>
              </a:spcBef>
              <a:spcAft>
                <a:spcPct val="0"/>
              </a:spcAft>
              <a:buFont typeface="Arial"/>
              <a:buChar char="•"/>
            </a:pPr>
            <a:r>
              <a:rPr lang="en-US" sz="3200" b="1" dirty="0">
                <a:solidFill>
                  <a:srgbClr val="FFFFFF"/>
                </a:solidFill>
                <a:effectLst>
                  <a:glow rad="228600">
                    <a:schemeClr val="tx1"/>
                  </a:glow>
                </a:effectLst>
                <a:latin typeface="Arial" charset="0"/>
                <a:ea typeface="ＭＳ Ｐゴシック" charset="0"/>
              </a:rPr>
              <a:t>Two theatres, a stadium, etc.</a:t>
            </a: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4000" b="1" dirty="0">
                <a:solidFill>
                  <a:srgbClr val="FFFFFF"/>
                </a:solidFill>
                <a:latin typeface="Arial" charset="0"/>
                <a:ea typeface="ＭＳ Ｐゴシック" charset="0"/>
              </a:rPr>
              <a:t>Graveyard with bathhouse on hill</a:t>
            </a:r>
          </a:p>
        </p:txBody>
      </p:sp>
    </p:spTree>
    <p:extLst>
      <p:ext uri="{BB962C8B-B14F-4D97-AF65-F5344CB8AC3E}">
        <p14:creationId xmlns:p14="http://schemas.microsoft.com/office/powerpoint/2010/main" val="258624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Laodicea bathhouse arches</a:t>
            </a:r>
          </a:p>
        </p:txBody>
      </p:sp>
    </p:spTree>
    <p:extLst>
      <p:ext uri="{BB962C8B-B14F-4D97-AF65-F5344CB8AC3E}">
        <p14:creationId xmlns:p14="http://schemas.microsoft.com/office/powerpoint/2010/main" val="108492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88" y="5973193"/>
            <a:ext cx="9142412" cy="9318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4800" b="1" dirty="0">
                <a:solidFill>
                  <a:srgbClr val="FFFFFF"/>
                </a:solidFill>
                <a:effectLst>
                  <a:glow rad="101600">
                    <a:schemeClr val="tx1">
                      <a:alpha val="75000"/>
                    </a:schemeClr>
                  </a:glow>
                </a:effectLst>
                <a:latin typeface="Arial" charset="0"/>
                <a:ea typeface="ＭＳ Ｐゴシック" charset="0"/>
              </a:rPr>
              <a:t>Laodicea Roman theater</a:t>
            </a:r>
          </a:p>
        </p:txBody>
      </p:sp>
    </p:spTree>
    <p:extLst>
      <p:ext uri="{BB962C8B-B14F-4D97-AF65-F5344CB8AC3E}">
        <p14:creationId xmlns:p14="http://schemas.microsoft.com/office/powerpoint/2010/main" val="32797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r>
              <a:rPr lang="en-US" sz="4800" dirty="0"/>
              <a:t>Laodicea Greek theater</a:t>
            </a:r>
          </a:p>
        </p:txBody>
      </p:sp>
    </p:spTree>
    <p:extLst>
      <p:ext uri="{BB962C8B-B14F-4D97-AF65-F5344CB8AC3E}">
        <p14:creationId xmlns:p14="http://schemas.microsoft.com/office/powerpoint/2010/main" val="106684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020722"/>
            <a:ext cx="9128125" cy="82523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en-US" dirty="0"/>
              <a:t>Laodicea stadium seating</a:t>
            </a:r>
          </a:p>
        </p:txBody>
      </p:sp>
    </p:spTree>
    <p:extLst>
      <p:ext uri="{BB962C8B-B14F-4D97-AF65-F5344CB8AC3E}">
        <p14:creationId xmlns:p14="http://schemas.microsoft.com/office/powerpoint/2010/main" val="1003841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en-US" dirty="0"/>
              <a:t>Laodicea walls still standing</a:t>
            </a:r>
          </a:p>
        </p:txBody>
      </p:sp>
    </p:spTree>
    <p:extLst>
      <p:ext uri="{BB962C8B-B14F-4D97-AF65-F5344CB8AC3E}">
        <p14:creationId xmlns:p14="http://schemas.microsoft.com/office/powerpoint/2010/main" val="594153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4831378" y="557624"/>
            <a:ext cx="4312621" cy="1787206"/>
          </a:xfrm>
          <a:noFill/>
        </p:spPr>
        <p:txBody>
          <a:bodyPr/>
          <a:lstStyle/>
          <a:p>
            <a:r>
              <a:rPr lang="en-US" sz="8000" b="1" dirty="0">
                <a:solidFill>
                  <a:srgbClr val="FF0000"/>
                </a:solidFill>
                <a:latin typeface="Bradley Hand ITC TT-Bold"/>
                <a:ea typeface="ＭＳ Ｐゴシック" charset="0"/>
                <a:cs typeface="Bradley Hand ITC TT-Bold"/>
              </a:rPr>
              <a:t>Be Hot!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latin typeface="Arial" charset="0"/>
                <a:ea typeface="ＭＳ Ｐゴシック" charset="0"/>
              </a:rPr>
              <a:t>Three "</a:t>
            </a:r>
            <a:r>
              <a:rPr lang="en-US" sz="4800" b="1" dirty="0" err="1">
                <a:latin typeface="Arial" charset="0"/>
                <a:ea typeface="ＭＳ Ｐゴシック" charset="0"/>
              </a:rPr>
              <a:t>Rs</a:t>
            </a:r>
            <a:r>
              <a:rPr lang="en-US" sz="4800" b="1" dirty="0">
                <a:latin typeface="Arial" charset="0"/>
                <a:ea typeface="ＭＳ Ｐゴシック" charset="0"/>
              </a:rPr>
              <a:t>" to cure apathy…</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i="1" dirty="0">
                <a:latin typeface="Arial" charset="0"/>
                <a:ea typeface="ＭＳ Ｐゴシック" charset="0"/>
              </a:rPr>
              <a:t>Rev. 3:14-22</a:t>
            </a:r>
          </a:p>
        </p:txBody>
      </p:sp>
    </p:spTree>
    <p:extLst>
      <p:ext uri="{BB962C8B-B14F-4D97-AF65-F5344CB8AC3E}">
        <p14:creationId xmlns:p14="http://schemas.microsoft.com/office/powerpoint/2010/main" val="1212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69883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prstClr val="black"/>
                  </a:glow>
                </a:effectLst>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47056525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3600" b="1" dirty="0">
                <a:effectLst>
                  <a:glow rad="152400">
                    <a:schemeClr val="tx1"/>
                  </a:glow>
                </a:effectLst>
                <a:latin typeface="Arial" charset="0"/>
                <a:ea typeface="ＭＳ Ｐゴシック" charset="0"/>
              </a:rPr>
              <a:t>"We are either hot or cold with God."</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The Extremes</a:t>
            </a:r>
          </a:p>
        </p:txBody>
      </p:sp>
    </p:spTree>
    <p:extLst>
      <p:ext uri="{BB962C8B-B14F-4D97-AF65-F5344CB8AC3E}">
        <p14:creationId xmlns:p14="http://schemas.microsoft.com/office/powerpoint/2010/main" val="355646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en-US" sz="4000" b="1" dirty="0">
                <a:effectLst>
                  <a:glow rad="152400">
                    <a:schemeClr val="tx1"/>
                  </a:glow>
                </a:effectLst>
              </a:rPr>
              <a:t>Laodicea  Garment Industry</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66447982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en-US" sz="4000" b="1" dirty="0"/>
              <a:t>Laodicea Medical School</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effectLst>
                  <a:glow rad="177800">
                    <a:prstClr val="black"/>
                  </a:glow>
                </a:effectLst>
              </a:rPr>
              <a:t>Exported an eye salve throughout the Roman Empire </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135179356"/>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97001"/>
          </a:xfrm>
          <a:solidFill>
            <a:srgbClr val="000000"/>
          </a:solidFill>
        </p:spPr>
        <p:txBody>
          <a:bodyPr>
            <a:normAutofit fontScale="90000"/>
          </a:bodyPr>
          <a:lstStyle/>
          <a:p>
            <a:r>
              <a:rPr lang="en-US" b="1" dirty="0">
                <a:latin typeface="Arial" charset="0"/>
                <a:ea typeface="ＭＳ Ｐゴシック" charset="0"/>
              </a:rPr>
              <a:t>Ruler: Jesus is the sovereign, faithful Creator (3:14b) </a:t>
            </a:r>
          </a:p>
        </p:txBody>
      </p:sp>
    </p:spTree>
    <p:extLst>
      <p:ext uri="{BB962C8B-B14F-4D97-AF65-F5344CB8AC3E}">
        <p14:creationId xmlns:p14="http://schemas.microsoft.com/office/powerpoint/2010/main" val="27546818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en-US" b="1" dirty="0">
                <a:effectLst>
                  <a:glow rad="152400">
                    <a:schemeClr val="tx1"/>
                  </a:glow>
                </a:effectLst>
                <a:latin typeface="Arial" charset="0"/>
                <a:ea typeface="ＭＳ Ｐゴシック" charset="0"/>
              </a:rPr>
              <a:t>Jesus is the "So Be It" (cf. 1:6)!</a:t>
            </a: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1500" b="1" dirty="0">
                <a:effectLst>
                  <a:glow rad="152400">
                    <a:schemeClr val="tx1"/>
                  </a:glow>
                </a:effectLst>
                <a:latin typeface="Arial" charset="0"/>
                <a:ea typeface="ＭＳ Ｐゴシック" charset="0"/>
              </a:rPr>
              <a:t>"The Amen"</a:t>
            </a:r>
          </a:p>
        </p:txBody>
      </p:sp>
    </p:spTree>
    <p:extLst>
      <p:ext uri="{BB962C8B-B14F-4D97-AF65-F5344CB8AC3E}">
        <p14:creationId xmlns:p14="http://schemas.microsoft.com/office/powerpoint/2010/main" val="12768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en-US" sz="8000" b="1" dirty="0">
                <a:effectLst>
                  <a:glow rad="152400">
                    <a:schemeClr val="tx1"/>
                  </a:glow>
                </a:effectLst>
                <a:latin typeface="Arial" charset="0"/>
                <a:ea typeface="ＭＳ Ｐゴシック" charset="0"/>
              </a:rPr>
              <a:t>"the faithful and true witness"</a:t>
            </a: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effectLst>
                  <a:glow rad="152400">
                    <a:schemeClr val="tx1"/>
                  </a:glow>
                </a:effectLst>
                <a:latin typeface="Arial" charset="0"/>
                <a:ea typeface="ＭＳ Ｐゴシック" charset="0"/>
              </a:rPr>
              <a:t>Jesus reveals the End (cf. 1:5)</a:t>
            </a:r>
          </a:p>
        </p:txBody>
      </p:sp>
    </p:spTree>
    <p:extLst>
      <p:ext uri="{BB962C8B-B14F-4D97-AF65-F5344CB8AC3E}">
        <p14:creationId xmlns:p14="http://schemas.microsoft.com/office/powerpoint/2010/main" val="2527045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en-US" b="1" dirty="0">
                <a:effectLst>
                  <a:glow rad="152400">
                    <a:schemeClr val="tx1"/>
                  </a:glow>
                </a:effectLst>
                <a:latin typeface="Arial" charset="0"/>
                <a:ea typeface="ＭＳ Ｐゴシック" charset="0"/>
              </a:rPr>
              <a:t>"Ruler (Beginning, Head, First) </a:t>
            </a:r>
            <a:br>
              <a:rPr lang="en-US" b="1" dirty="0">
                <a:effectLst>
                  <a:glow rad="152400">
                    <a:schemeClr val="tx1"/>
                  </a:glow>
                </a:effectLst>
                <a:latin typeface="Arial" charset="0"/>
                <a:ea typeface="ＭＳ Ｐゴシック" charset="0"/>
              </a:rPr>
            </a:br>
            <a:r>
              <a:rPr lang="en-US" b="1" dirty="0">
                <a:effectLst>
                  <a:glow rad="152400">
                    <a:schemeClr val="tx1"/>
                  </a:glow>
                </a:effectLst>
                <a:latin typeface="Arial" charset="0"/>
                <a:ea typeface="ＭＳ Ｐゴシック" charset="0"/>
              </a:rPr>
              <a:t>of all creation" (cf. 21:6)</a:t>
            </a:r>
          </a:p>
        </p:txBody>
      </p:sp>
    </p:spTree>
    <p:extLst>
      <p:ext uri="{BB962C8B-B14F-4D97-AF65-F5344CB8AC3E}">
        <p14:creationId xmlns:p14="http://schemas.microsoft.com/office/powerpoint/2010/main" val="581905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698835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second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Respond</a:t>
            </a:r>
            <a:r>
              <a:rPr lang="en-US" b="1" dirty="0">
                <a:solidFill>
                  <a:srgbClr val="FFFFFF"/>
                </a:solidFill>
                <a:effectLst>
                  <a:glow rad="165100">
                    <a:schemeClr val="tx1"/>
                  </a:glow>
                </a:effectLst>
                <a:latin typeface="Arial" charset="0"/>
                <a:ea typeface="ＭＳ Ｐゴシック" charset="0"/>
              </a:rPr>
              <a:t> to Christ’s rebuke</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98533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en-US" b="1" dirty="0">
                <a:latin typeface="Arial" charset="0"/>
                <a:ea typeface="ＭＳ Ｐゴシック" charset="0"/>
              </a:rPr>
              <a:t>Reality: We can be active but compromised (3:15-16a).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1611909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193926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921932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But are there only two options?</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The Extremes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0" y="1676400"/>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0" y="1676400"/>
            <a:ext cx="2912792" cy="3492500"/>
          </a:xfrm>
          <a:prstGeom prst="rect">
            <a:avLst/>
          </a:prstGeom>
        </p:spPr>
      </p:pic>
    </p:spTree>
    <p:extLst>
      <p:ext uri="{BB962C8B-B14F-4D97-AF65-F5344CB8AC3E}">
        <p14:creationId xmlns:p14="http://schemas.microsoft.com/office/powerpoint/2010/main" val="162523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srgbClr val="000000"/>
                </a:solidFill>
              </a:rPr>
              <a:t>"I know all the things you do, that you are neither </a:t>
            </a:r>
            <a:r>
              <a:rPr lang="en-US" sz="3600" b="1" dirty="0">
                <a:solidFill>
                  <a:srgbClr val="FF0000"/>
                </a:solidFill>
              </a:rPr>
              <a:t>hot</a:t>
            </a:r>
            <a:r>
              <a:rPr lang="en-US" sz="3600" b="1" dirty="0">
                <a:solidFill>
                  <a:srgbClr val="000000"/>
                </a:solidFill>
              </a:rPr>
              <a:t> nor </a:t>
            </a:r>
            <a:r>
              <a:rPr lang="en-US" sz="3600" b="1" dirty="0">
                <a:solidFill>
                  <a:srgbClr val="333399"/>
                </a:solidFill>
              </a:rPr>
              <a:t>cold</a:t>
            </a:r>
            <a:r>
              <a:rPr lang="en-US" sz="3600" b="1" dirty="0">
                <a:solidFill>
                  <a:srgbClr val="000000"/>
                </a:solidFill>
              </a:rPr>
              <a:t>. I wish that you were one or the other!" (3:15 </a:t>
            </a:r>
            <a:r>
              <a:rPr lang="en-US" sz="3200" b="1" dirty="0">
                <a:solidFill>
                  <a:srgbClr val="000000"/>
                </a:solidFill>
              </a:rPr>
              <a:t>NLT</a:t>
            </a:r>
            <a:r>
              <a:rPr lang="en-US" sz="3600" b="1" dirty="0">
                <a:solidFill>
                  <a:srgbClr val="000000"/>
                </a:solidFill>
              </a:rPr>
              <a: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FF0000"/>
                </a:solidFill>
              </a:rPr>
              <a:t>HOT</a:t>
            </a: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0000FF"/>
                </a:solidFill>
              </a:rPr>
              <a:t>COLD</a:t>
            </a:r>
          </a:p>
        </p:txBody>
      </p:sp>
    </p:spTree>
    <p:extLst>
      <p:ext uri="{BB962C8B-B14F-4D97-AF65-F5344CB8AC3E}">
        <p14:creationId xmlns:p14="http://schemas.microsoft.com/office/powerpoint/2010/main" val="3351575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"But… you are like </a:t>
            </a:r>
            <a:r>
              <a:rPr lang="en-US" dirty="0">
                <a:solidFill>
                  <a:srgbClr val="660066"/>
                </a:solidFill>
              </a:rPr>
              <a:t>lukewarm</a:t>
            </a:r>
            <a:r>
              <a:rPr lang="en-US" dirty="0"/>
              <a:t> water, neither </a:t>
            </a:r>
            <a:r>
              <a:rPr lang="en-US" dirty="0">
                <a:solidFill>
                  <a:srgbClr val="FF0000"/>
                </a:solidFill>
              </a:rPr>
              <a:t>hot</a:t>
            </a:r>
            <a:r>
              <a:rPr lang="en-US" dirty="0"/>
              <a:t> nor </a:t>
            </a:r>
            <a:r>
              <a:rPr lang="en-US" dirty="0">
                <a:solidFill>
                  <a:srgbClr val="0000FF"/>
                </a:solidFill>
              </a:rPr>
              <a:t>cold</a:t>
            </a:r>
            <a:r>
              <a:rPr lang="en-US" dirty="0"/>
              <a:t>…" (3:16a NLT)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FF0000"/>
                </a:solidFill>
              </a:rPr>
              <a:t>HOT</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0000FF"/>
                </a:solidFill>
              </a:rPr>
              <a:t>COLD</a:t>
            </a:r>
          </a:p>
        </p:txBody>
      </p:sp>
    </p:spTree>
    <p:extLst>
      <p:ext uri="{BB962C8B-B14F-4D97-AF65-F5344CB8AC3E}">
        <p14:creationId xmlns:p14="http://schemas.microsoft.com/office/powerpoint/2010/main" val="95953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a:solidFill>
                <a:sysClr val="window" lastClr="FFFFFF"/>
              </a:solidFill>
              <a:latin typeface="Calibri"/>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en-US" sz="3600" b="1" dirty="0">
                <a:solidFill>
                  <a:prstClr val="white"/>
                </a:solidFill>
                <a:effectLst>
                  <a:glow rad="177800">
                    <a:schemeClr val="tx1"/>
                  </a:glow>
                </a:effectLst>
                <a:ea typeface="ＭＳ Ｐゴシック" pitchFamily="-108" charset="-128"/>
              </a:rPr>
              <a:t>Laodicea Aqueduct</a:t>
            </a:r>
          </a:p>
        </p:txBody>
      </p:sp>
      <p:pic>
        <p:nvPicPr>
          <p:cNvPr id="3" name="Picture 2" descr="rev 3 laodicea sevenCitiesMa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37712677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Lycus R.</a:t>
            </a:r>
          </a:p>
        </p:txBody>
      </p:sp>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a:solidFill>
                  <a:srgbClr val="E5E5FF"/>
                </a:solidFill>
                <a:effectLst>
                  <a:outerShdw blurRad="38100" dist="38100" dir="2700000" algn="tl">
                    <a:srgbClr val="000000"/>
                  </a:outerShdw>
                </a:effectLst>
                <a:latin typeface="Arial"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Lycus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
        <p:nvSpPr>
          <p:cNvPr id="2" name="Freeform 1"/>
          <p:cNvSpPr/>
          <p:nvPr/>
        </p:nvSpPr>
        <p:spPr>
          <a:xfrm>
            <a:off x="-41415" y="1767134"/>
            <a:ext cx="9580579" cy="1808552"/>
          </a:xfrm>
          <a:custGeom>
            <a:avLst/>
            <a:gdLst>
              <a:gd name="connsiteX0" fmla="*/ 0 w 9580579"/>
              <a:gd name="connsiteY0" fmla="*/ 0 h 1808552"/>
              <a:gd name="connsiteX1" fmla="*/ 151854 w 9580579"/>
              <a:gd name="connsiteY1" fmla="*/ 55223 h 1808552"/>
              <a:gd name="connsiteX2" fmla="*/ 193269 w 9580579"/>
              <a:gd name="connsiteY2" fmla="*/ 69029 h 1808552"/>
              <a:gd name="connsiteX3" fmla="*/ 234683 w 9580579"/>
              <a:gd name="connsiteY3" fmla="*/ 82835 h 1808552"/>
              <a:gd name="connsiteX4" fmla="*/ 372732 w 9580579"/>
              <a:gd name="connsiteY4" fmla="*/ 110446 h 1808552"/>
              <a:gd name="connsiteX5" fmla="*/ 538390 w 9580579"/>
              <a:gd name="connsiteY5" fmla="*/ 138058 h 1808552"/>
              <a:gd name="connsiteX6" fmla="*/ 731658 w 9580579"/>
              <a:gd name="connsiteY6" fmla="*/ 124252 h 1808552"/>
              <a:gd name="connsiteX7" fmla="*/ 855902 w 9580579"/>
              <a:gd name="connsiteY7" fmla="*/ 151863 h 1808552"/>
              <a:gd name="connsiteX8" fmla="*/ 883512 w 9580579"/>
              <a:gd name="connsiteY8" fmla="*/ 179475 h 1808552"/>
              <a:gd name="connsiteX9" fmla="*/ 966341 w 9580579"/>
              <a:gd name="connsiteY9" fmla="*/ 207086 h 1808552"/>
              <a:gd name="connsiteX10" fmla="*/ 1573755 w 9580579"/>
              <a:gd name="connsiteY10" fmla="*/ 234698 h 1808552"/>
              <a:gd name="connsiteX11" fmla="*/ 1615170 w 9580579"/>
              <a:gd name="connsiteY11" fmla="*/ 248504 h 1808552"/>
              <a:gd name="connsiteX12" fmla="*/ 1697999 w 9580579"/>
              <a:gd name="connsiteY12" fmla="*/ 303727 h 1808552"/>
              <a:gd name="connsiteX13" fmla="*/ 1739414 w 9580579"/>
              <a:gd name="connsiteY13" fmla="*/ 317532 h 1808552"/>
              <a:gd name="connsiteX14" fmla="*/ 1918877 w 9580579"/>
              <a:gd name="connsiteY14" fmla="*/ 345144 h 1808552"/>
              <a:gd name="connsiteX15" fmla="*/ 2001706 w 9580579"/>
              <a:gd name="connsiteY15" fmla="*/ 386561 h 1808552"/>
              <a:gd name="connsiteX16" fmla="*/ 2056926 w 9580579"/>
              <a:gd name="connsiteY16" fmla="*/ 455590 h 1808552"/>
              <a:gd name="connsiteX17" fmla="*/ 2139755 w 9580579"/>
              <a:gd name="connsiteY17" fmla="*/ 483201 h 1808552"/>
              <a:gd name="connsiteX18" fmla="*/ 2333023 w 9580579"/>
              <a:gd name="connsiteY18" fmla="*/ 469395 h 1808552"/>
              <a:gd name="connsiteX19" fmla="*/ 2402048 w 9580579"/>
              <a:gd name="connsiteY19" fmla="*/ 455590 h 1808552"/>
              <a:gd name="connsiteX20" fmla="*/ 2512487 w 9580579"/>
              <a:gd name="connsiteY20" fmla="*/ 469395 h 1808552"/>
              <a:gd name="connsiteX21" fmla="*/ 2553901 w 9580579"/>
              <a:gd name="connsiteY21" fmla="*/ 483201 h 1808552"/>
              <a:gd name="connsiteX22" fmla="*/ 2747169 w 9580579"/>
              <a:gd name="connsiteY22" fmla="*/ 455590 h 1808552"/>
              <a:gd name="connsiteX23" fmla="*/ 2843803 w 9580579"/>
              <a:gd name="connsiteY23" fmla="*/ 483201 h 1808552"/>
              <a:gd name="connsiteX24" fmla="*/ 2926633 w 9580579"/>
              <a:gd name="connsiteY24" fmla="*/ 524618 h 1808552"/>
              <a:gd name="connsiteX25" fmla="*/ 2954242 w 9580579"/>
              <a:gd name="connsiteY25" fmla="*/ 552230 h 1808552"/>
              <a:gd name="connsiteX26" fmla="*/ 3037072 w 9580579"/>
              <a:gd name="connsiteY26" fmla="*/ 579841 h 1808552"/>
              <a:gd name="connsiteX27" fmla="*/ 3064681 w 9580579"/>
              <a:gd name="connsiteY27" fmla="*/ 607453 h 1808552"/>
              <a:gd name="connsiteX28" fmla="*/ 3119901 w 9580579"/>
              <a:gd name="connsiteY28" fmla="*/ 621259 h 1808552"/>
              <a:gd name="connsiteX29" fmla="*/ 3202730 w 9580579"/>
              <a:gd name="connsiteY29" fmla="*/ 648870 h 1808552"/>
              <a:gd name="connsiteX30" fmla="*/ 3244145 w 9580579"/>
              <a:gd name="connsiteY30" fmla="*/ 662676 h 1808552"/>
              <a:gd name="connsiteX31" fmla="*/ 3299364 w 9580579"/>
              <a:gd name="connsiteY31" fmla="*/ 745510 h 1808552"/>
              <a:gd name="connsiteX32" fmla="*/ 3340779 w 9580579"/>
              <a:gd name="connsiteY32" fmla="*/ 814539 h 1808552"/>
              <a:gd name="connsiteX33" fmla="*/ 3382193 w 9580579"/>
              <a:gd name="connsiteY33" fmla="*/ 938791 h 1808552"/>
              <a:gd name="connsiteX34" fmla="*/ 3395998 w 9580579"/>
              <a:gd name="connsiteY34" fmla="*/ 980208 h 1808552"/>
              <a:gd name="connsiteX35" fmla="*/ 3409803 w 9580579"/>
              <a:gd name="connsiteY35" fmla="*/ 1021625 h 1808552"/>
              <a:gd name="connsiteX36" fmla="*/ 3423608 w 9580579"/>
              <a:gd name="connsiteY36" fmla="*/ 1090654 h 1808552"/>
              <a:gd name="connsiteX37" fmla="*/ 3437413 w 9580579"/>
              <a:gd name="connsiteY37" fmla="*/ 1132071 h 1808552"/>
              <a:gd name="connsiteX38" fmla="*/ 3520242 w 9580579"/>
              <a:gd name="connsiteY38" fmla="*/ 1159682 h 1808552"/>
              <a:gd name="connsiteX39" fmla="*/ 3630681 w 9580579"/>
              <a:gd name="connsiteY39" fmla="*/ 1242517 h 1808552"/>
              <a:gd name="connsiteX40" fmla="*/ 3672096 w 9580579"/>
              <a:gd name="connsiteY40" fmla="*/ 1270128 h 1808552"/>
              <a:gd name="connsiteX41" fmla="*/ 3754925 w 9580579"/>
              <a:gd name="connsiteY41" fmla="*/ 1297740 h 1808552"/>
              <a:gd name="connsiteX42" fmla="*/ 3796339 w 9580579"/>
              <a:gd name="connsiteY42" fmla="*/ 1311545 h 1808552"/>
              <a:gd name="connsiteX43" fmla="*/ 3879169 w 9580579"/>
              <a:gd name="connsiteY43" fmla="*/ 1352963 h 1808552"/>
              <a:gd name="connsiteX44" fmla="*/ 3920583 w 9580579"/>
              <a:gd name="connsiteY44" fmla="*/ 1380574 h 1808552"/>
              <a:gd name="connsiteX45" fmla="*/ 4003412 w 9580579"/>
              <a:gd name="connsiteY45" fmla="*/ 1408186 h 1808552"/>
              <a:gd name="connsiteX46" fmla="*/ 4044827 w 9580579"/>
              <a:gd name="connsiteY46" fmla="*/ 1421991 h 1808552"/>
              <a:gd name="connsiteX47" fmla="*/ 4113851 w 9580579"/>
              <a:gd name="connsiteY47" fmla="*/ 1491020 h 1808552"/>
              <a:gd name="connsiteX48" fmla="*/ 4155266 w 9580579"/>
              <a:gd name="connsiteY48" fmla="*/ 1532437 h 1808552"/>
              <a:gd name="connsiteX49" fmla="*/ 4196681 w 9580579"/>
              <a:gd name="connsiteY49" fmla="*/ 1546243 h 1808552"/>
              <a:gd name="connsiteX50" fmla="*/ 4279510 w 9580579"/>
              <a:gd name="connsiteY50" fmla="*/ 1587660 h 1808552"/>
              <a:gd name="connsiteX51" fmla="*/ 4431363 w 9580579"/>
              <a:gd name="connsiteY51" fmla="*/ 1629077 h 1808552"/>
              <a:gd name="connsiteX52" fmla="*/ 4472778 w 9580579"/>
              <a:gd name="connsiteY52" fmla="*/ 1642883 h 1808552"/>
              <a:gd name="connsiteX53" fmla="*/ 4541802 w 9580579"/>
              <a:gd name="connsiteY53" fmla="*/ 1684300 h 1808552"/>
              <a:gd name="connsiteX54" fmla="*/ 4569412 w 9580579"/>
              <a:gd name="connsiteY54" fmla="*/ 1711912 h 1808552"/>
              <a:gd name="connsiteX55" fmla="*/ 4652241 w 9580579"/>
              <a:gd name="connsiteY55" fmla="*/ 1739523 h 1808552"/>
              <a:gd name="connsiteX56" fmla="*/ 4735070 w 9580579"/>
              <a:gd name="connsiteY56" fmla="*/ 1767135 h 1808552"/>
              <a:gd name="connsiteX57" fmla="*/ 4817900 w 9580579"/>
              <a:gd name="connsiteY57" fmla="*/ 1794746 h 1808552"/>
              <a:gd name="connsiteX58" fmla="*/ 4859314 w 9580579"/>
              <a:gd name="connsiteY58" fmla="*/ 1808552 h 1808552"/>
              <a:gd name="connsiteX59" fmla="*/ 5052582 w 9580579"/>
              <a:gd name="connsiteY59" fmla="*/ 1794746 h 1808552"/>
              <a:gd name="connsiteX60" fmla="*/ 5135412 w 9580579"/>
              <a:gd name="connsiteY60" fmla="*/ 1767135 h 1808552"/>
              <a:gd name="connsiteX61" fmla="*/ 5176826 w 9580579"/>
              <a:gd name="connsiteY61" fmla="*/ 1753329 h 1808552"/>
              <a:gd name="connsiteX62" fmla="*/ 5273460 w 9580579"/>
              <a:gd name="connsiteY62" fmla="*/ 1739523 h 1808552"/>
              <a:gd name="connsiteX63" fmla="*/ 5397704 w 9580579"/>
              <a:gd name="connsiteY63" fmla="*/ 1725718 h 1808552"/>
              <a:gd name="connsiteX64" fmla="*/ 5466728 w 9580579"/>
              <a:gd name="connsiteY64" fmla="*/ 1711912 h 1808552"/>
              <a:gd name="connsiteX65" fmla="*/ 5508143 w 9580579"/>
              <a:gd name="connsiteY65" fmla="*/ 1698106 h 1808552"/>
              <a:gd name="connsiteX66" fmla="*/ 5632387 w 9580579"/>
              <a:gd name="connsiteY66" fmla="*/ 1684300 h 1808552"/>
              <a:gd name="connsiteX67" fmla="*/ 5715216 w 9580579"/>
              <a:gd name="connsiteY67" fmla="*/ 1684300 h 1808552"/>
              <a:gd name="connsiteX68" fmla="*/ 5908484 w 9580579"/>
              <a:gd name="connsiteY68" fmla="*/ 1656689 h 1808552"/>
              <a:gd name="connsiteX69" fmla="*/ 5991313 w 9580579"/>
              <a:gd name="connsiteY69" fmla="*/ 1629077 h 1808552"/>
              <a:gd name="connsiteX70" fmla="*/ 6032728 w 9580579"/>
              <a:gd name="connsiteY70" fmla="*/ 1615272 h 1808552"/>
              <a:gd name="connsiteX71" fmla="*/ 6101752 w 9580579"/>
              <a:gd name="connsiteY71" fmla="*/ 1560049 h 1808552"/>
              <a:gd name="connsiteX72" fmla="*/ 6143167 w 9580579"/>
              <a:gd name="connsiteY72" fmla="*/ 1546243 h 1808552"/>
              <a:gd name="connsiteX73" fmla="*/ 6253606 w 9580579"/>
              <a:gd name="connsiteY73" fmla="*/ 1491020 h 1808552"/>
              <a:gd name="connsiteX74" fmla="*/ 6295021 w 9580579"/>
              <a:gd name="connsiteY74" fmla="*/ 1477214 h 1808552"/>
              <a:gd name="connsiteX75" fmla="*/ 6336435 w 9580579"/>
              <a:gd name="connsiteY75" fmla="*/ 1463409 h 1808552"/>
              <a:gd name="connsiteX76" fmla="*/ 6446874 w 9580579"/>
              <a:gd name="connsiteY76" fmla="*/ 1408186 h 1808552"/>
              <a:gd name="connsiteX77" fmla="*/ 6529703 w 9580579"/>
              <a:gd name="connsiteY77" fmla="*/ 1380574 h 1808552"/>
              <a:gd name="connsiteX78" fmla="*/ 6571118 w 9580579"/>
              <a:gd name="connsiteY78" fmla="*/ 1366768 h 1808552"/>
              <a:gd name="connsiteX79" fmla="*/ 6709167 w 9580579"/>
              <a:gd name="connsiteY79" fmla="*/ 1339157 h 1808552"/>
              <a:gd name="connsiteX80" fmla="*/ 6791996 w 9580579"/>
              <a:gd name="connsiteY80" fmla="*/ 1311545 h 1808552"/>
              <a:gd name="connsiteX81" fmla="*/ 6916240 w 9580579"/>
              <a:gd name="connsiteY81" fmla="*/ 1283934 h 1808552"/>
              <a:gd name="connsiteX82" fmla="*/ 6999069 w 9580579"/>
              <a:gd name="connsiteY82" fmla="*/ 1256322 h 1808552"/>
              <a:gd name="connsiteX83" fmla="*/ 7068093 w 9580579"/>
              <a:gd name="connsiteY83" fmla="*/ 1242517 h 1808552"/>
              <a:gd name="connsiteX84" fmla="*/ 7206142 w 9580579"/>
              <a:gd name="connsiteY84" fmla="*/ 1201100 h 1808552"/>
              <a:gd name="connsiteX85" fmla="*/ 7371800 w 9580579"/>
              <a:gd name="connsiteY85" fmla="*/ 1187294 h 1808552"/>
              <a:gd name="connsiteX86" fmla="*/ 7509849 w 9580579"/>
              <a:gd name="connsiteY86" fmla="*/ 1159682 h 1808552"/>
              <a:gd name="connsiteX87" fmla="*/ 7620288 w 9580579"/>
              <a:gd name="connsiteY87" fmla="*/ 1132071 h 1808552"/>
              <a:gd name="connsiteX88" fmla="*/ 7937800 w 9580579"/>
              <a:gd name="connsiteY88" fmla="*/ 1104459 h 1808552"/>
              <a:gd name="connsiteX89" fmla="*/ 8006824 w 9580579"/>
              <a:gd name="connsiteY89" fmla="*/ 1090654 h 1808552"/>
              <a:gd name="connsiteX90" fmla="*/ 8158678 w 9580579"/>
              <a:gd name="connsiteY90" fmla="*/ 1049236 h 1808552"/>
              <a:gd name="connsiteX91" fmla="*/ 8241507 w 9580579"/>
              <a:gd name="connsiteY91" fmla="*/ 1035431 h 1808552"/>
              <a:gd name="connsiteX92" fmla="*/ 8393361 w 9580579"/>
              <a:gd name="connsiteY92" fmla="*/ 1021625 h 1808552"/>
              <a:gd name="connsiteX93" fmla="*/ 8517604 w 9580579"/>
              <a:gd name="connsiteY93" fmla="*/ 1007819 h 1808552"/>
              <a:gd name="connsiteX94" fmla="*/ 8600434 w 9580579"/>
              <a:gd name="connsiteY94" fmla="*/ 1021625 h 1808552"/>
              <a:gd name="connsiteX95" fmla="*/ 8641848 w 9580579"/>
              <a:gd name="connsiteY95" fmla="*/ 1035431 h 1808552"/>
              <a:gd name="connsiteX96" fmla="*/ 8724678 w 9580579"/>
              <a:gd name="connsiteY96" fmla="*/ 1049236 h 1808552"/>
              <a:gd name="connsiteX97" fmla="*/ 8959360 w 9580579"/>
              <a:gd name="connsiteY97" fmla="*/ 1076848 h 1808552"/>
              <a:gd name="connsiteX98" fmla="*/ 9000775 w 9580579"/>
              <a:gd name="connsiteY98" fmla="*/ 1090654 h 1808552"/>
              <a:gd name="connsiteX99" fmla="*/ 9028385 w 9580579"/>
              <a:gd name="connsiteY99" fmla="*/ 1132071 h 1808552"/>
              <a:gd name="connsiteX100" fmla="*/ 9111214 w 9580579"/>
              <a:gd name="connsiteY100" fmla="*/ 1159682 h 1808552"/>
              <a:gd name="connsiteX101" fmla="*/ 9152628 w 9580579"/>
              <a:gd name="connsiteY101" fmla="*/ 1173488 h 1808552"/>
              <a:gd name="connsiteX102" fmla="*/ 9235458 w 9580579"/>
              <a:gd name="connsiteY102" fmla="*/ 1201100 h 1808552"/>
              <a:gd name="connsiteX103" fmla="*/ 9276872 w 9580579"/>
              <a:gd name="connsiteY103" fmla="*/ 1214905 h 1808552"/>
              <a:gd name="connsiteX104" fmla="*/ 9345897 w 9580579"/>
              <a:gd name="connsiteY104" fmla="*/ 1270128 h 1808552"/>
              <a:gd name="connsiteX105" fmla="*/ 9373506 w 9580579"/>
              <a:gd name="connsiteY105" fmla="*/ 1297740 h 1808552"/>
              <a:gd name="connsiteX106" fmla="*/ 9456336 w 9580579"/>
              <a:gd name="connsiteY106" fmla="*/ 1325351 h 1808552"/>
              <a:gd name="connsiteX107" fmla="*/ 9539165 w 9580579"/>
              <a:gd name="connsiteY107" fmla="*/ 1352963 h 1808552"/>
              <a:gd name="connsiteX108" fmla="*/ 9580579 w 9580579"/>
              <a:gd name="connsiteY108" fmla="*/ 1366768 h 18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580579" h="1808552">
                <a:moveTo>
                  <a:pt x="0" y="0"/>
                </a:moveTo>
                <a:cubicBezTo>
                  <a:pt x="96050" y="38423"/>
                  <a:pt x="45512" y="19774"/>
                  <a:pt x="151854" y="55223"/>
                </a:cubicBezTo>
                <a:lnTo>
                  <a:pt x="193269" y="69029"/>
                </a:lnTo>
                <a:cubicBezTo>
                  <a:pt x="207074" y="73631"/>
                  <a:pt x="220414" y="79981"/>
                  <a:pt x="234683" y="82835"/>
                </a:cubicBezTo>
                <a:cubicBezTo>
                  <a:pt x="280699" y="92039"/>
                  <a:pt x="326276" y="103809"/>
                  <a:pt x="372732" y="110446"/>
                </a:cubicBezTo>
                <a:cubicBezTo>
                  <a:pt x="492594" y="127571"/>
                  <a:pt x="437460" y="117870"/>
                  <a:pt x="538390" y="138058"/>
                </a:cubicBezTo>
                <a:cubicBezTo>
                  <a:pt x="602813" y="133456"/>
                  <a:pt x="667071" y="124252"/>
                  <a:pt x="731658" y="124252"/>
                </a:cubicBezTo>
                <a:cubicBezTo>
                  <a:pt x="780247" y="124252"/>
                  <a:pt x="813196" y="137627"/>
                  <a:pt x="855902" y="151863"/>
                </a:cubicBezTo>
                <a:cubicBezTo>
                  <a:pt x="865105" y="161067"/>
                  <a:pt x="871870" y="173654"/>
                  <a:pt x="883512" y="179475"/>
                </a:cubicBezTo>
                <a:cubicBezTo>
                  <a:pt x="909542" y="192491"/>
                  <a:pt x="938731" y="197882"/>
                  <a:pt x="966341" y="207086"/>
                </a:cubicBezTo>
                <a:cubicBezTo>
                  <a:pt x="1186796" y="280575"/>
                  <a:pt x="993159" y="220536"/>
                  <a:pt x="1573755" y="234698"/>
                </a:cubicBezTo>
                <a:cubicBezTo>
                  <a:pt x="1587560" y="239300"/>
                  <a:pt x="1602450" y="241437"/>
                  <a:pt x="1615170" y="248504"/>
                </a:cubicBezTo>
                <a:cubicBezTo>
                  <a:pt x="1644177" y="264620"/>
                  <a:pt x="1666518" y="293233"/>
                  <a:pt x="1697999" y="303727"/>
                </a:cubicBezTo>
                <a:cubicBezTo>
                  <a:pt x="1711804" y="308329"/>
                  <a:pt x="1725297" y="314003"/>
                  <a:pt x="1739414" y="317532"/>
                </a:cubicBezTo>
                <a:cubicBezTo>
                  <a:pt x="1802661" y="333345"/>
                  <a:pt x="1851810" y="336760"/>
                  <a:pt x="1918877" y="345144"/>
                </a:cubicBezTo>
                <a:cubicBezTo>
                  <a:pt x="1952561" y="356373"/>
                  <a:pt x="1974945" y="359799"/>
                  <a:pt x="2001706" y="386561"/>
                </a:cubicBezTo>
                <a:cubicBezTo>
                  <a:pt x="2021212" y="406068"/>
                  <a:pt x="2029605" y="441929"/>
                  <a:pt x="2056926" y="455590"/>
                </a:cubicBezTo>
                <a:cubicBezTo>
                  <a:pt x="2082956" y="468606"/>
                  <a:pt x="2139755" y="483201"/>
                  <a:pt x="2139755" y="483201"/>
                </a:cubicBezTo>
                <a:cubicBezTo>
                  <a:pt x="2204178" y="478599"/>
                  <a:pt x="2268791" y="476157"/>
                  <a:pt x="2333023" y="469395"/>
                </a:cubicBezTo>
                <a:cubicBezTo>
                  <a:pt x="2356358" y="466939"/>
                  <a:pt x="2378584" y="455590"/>
                  <a:pt x="2402048" y="455590"/>
                </a:cubicBezTo>
                <a:cubicBezTo>
                  <a:pt x="2439147" y="455590"/>
                  <a:pt x="2475674" y="464793"/>
                  <a:pt x="2512487" y="469395"/>
                </a:cubicBezTo>
                <a:cubicBezTo>
                  <a:pt x="2526292" y="473997"/>
                  <a:pt x="2539349" y="483201"/>
                  <a:pt x="2553901" y="483201"/>
                </a:cubicBezTo>
                <a:cubicBezTo>
                  <a:pt x="2588447" y="483201"/>
                  <a:pt x="2705959" y="462458"/>
                  <a:pt x="2747169" y="455590"/>
                </a:cubicBezTo>
                <a:cubicBezTo>
                  <a:pt x="2764867" y="460015"/>
                  <a:pt x="2823994" y="473296"/>
                  <a:pt x="2843803" y="483201"/>
                </a:cubicBezTo>
                <a:cubicBezTo>
                  <a:pt x="2950836" y="536722"/>
                  <a:pt x="2822546" y="489922"/>
                  <a:pt x="2926633" y="524618"/>
                </a:cubicBezTo>
                <a:cubicBezTo>
                  <a:pt x="2935836" y="533822"/>
                  <a:pt x="2942601" y="546409"/>
                  <a:pt x="2954242" y="552230"/>
                </a:cubicBezTo>
                <a:cubicBezTo>
                  <a:pt x="2980273" y="565246"/>
                  <a:pt x="3037072" y="579841"/>
                  <a:pt x="3037072" y="579841"/>
                </a:cubicBezTo>
                <a:cubicBezTo>
                  <a:pt x="3046275" y="589045"/>
                  <a:pt x="3053040" y="601632"/>
                  <a:pt x="3064681" y="607453"/>
                </a:cubicBezTo>
                <a:cubicBezTo>
                  <a:pt x="3081651" y="615939"/>
                  <a:pt x="3101728" y="615807"/>
                  <a:pt x="3119901" y="621259"/>
                </a:cubicBezTo>
                <a:cubicBezTo>
                  <a:pt x="3147777" y="629622"/>
                  <a:pt x="3175120" y="639666"/>
                  <a:pt x="3202730" y="648870"/>
                </a:cubicBezTo>
                <a:lnTo>
                  <a:pt x="3244145" y="662676"/>
                </a:lnTo>
                <a:cubicBezTo>
                  <a:pt x="3262551" y="690287"/>
                  <a:pt x="3288871" y="714029"/>
                  <a:pt x="3299364" y="745510"/>
                </a:cubicBezTo>
                <a:cubicBezTo>
                  <a:pt x="3317285" y="799275"/>
                  <a:pt x="3302879" y="776637"/>
                  <a:pt x="3340779" y="814539"/>
                </a:cubicBezTo>
                <a:lnTo>
                  <a:pt x="3382193" y="938791"/>
                </a:lnTo>
                <a:lnTo>
                  <a:pt x="3395998" y="980208"/>
                </a:lnTo>
                <a:cubicBezTo>
                  <a:pt x="3400600" y="994014"/>
                  <a:pt x="3406949" y="1007355"/>
                  <a:pt x="3409803" y="1021625"/>
                </a:cubicBezTo>
                <a:cubicBezTo>
                  <a:pt x="3414405" y="1044635"/>
                  <a:pt x="3417917" y="1067889"/>
                  <a:pt x="3423608" y="1090654"/>
                </a:cubicBezTo>
                <a:cubicBezTo>
                  <a:pt x="3427137" y="1104772"/>
                  <a:pt x="3425571" y="1123612"/>
                  <a:pt x="3437413" y="1132071"/>
                </a:cubicBezTo>
                <a:cubicBezTo>
                  <a:pt x="3461095" y="1148988"/>
                  <a:pt x="3520242" y="1159682"/>
                  <a:pt x="3520242" y="1159682"/>
                </a:cubicBezTo>
                <a:cubicBezTo>
                  <a:pt x="3571315" y="1210758"/>
                  <a:pt x="3537024" y="1180076"/>
                  <a:pt x="3630681" y="1242517"/>
                </a:cubicBezTo>
                <a:cubicBezTo>
                  <a:pt x="3644486" y="1251721"/>
                  <a:pt x="3656356" y="1264881"/>
                  <a:pt x="3672096" y="1270128"/>
                </a:cubicBezTo>
                <a:lnTo>
                  <a:pt x="3754925" y="1297740"/>
                </a:lnTo>
                <a:lnTo>
                  <a:pt x="3796339" y="1311545"/>
                </a:lnTo>
                <a:cubicBezTo>
                  <a:pt x="3915025" y="1390675"/>
                  <a:pt x="3764862" y="1295806"/>
                  <a:pt x="3879169" y="1352963"/>
                </a:cubicBezTo>
                <a:cubicBezTo>
                  <a:pt x="3894009" y="1360383"/>
                  <a:pt x="3905422" y="1373835"/>
                  <a:pt x="3920583" y="1380574"/>
                </a:cubicBezTo>
                <a:cubicBezTo>
                  <a:pt x="3947178" y="1392395"/>
                  <a:pt x="3975802" y="1398982"/>
                  <a:pt x="4003412" y="1408186"/>
                </a:cubicBezTo>
                <a:lnTo>
                  <a:pt x="4044827" y="1421991"/>
                </a:lnTo>
                <a:lnTo>
                  <a:pt x="4113851" y="1491020"/>
                </a:lnTo>
                <a:cubicBezTo>
                  <a:pt x="4127656" y="1504826"/>
                  <a:pt x="4136744" y="1526263"/>
                  <a:pt x="4155266" y="1532437"/>
                </a:cubicBezTo>
                <a:cubicBezTo>
                  <a:pt x="4169071" y="1537039"/>
                  <a:pt x="4183666" y="1539735"/>
                  <a:pt x="4196681" y="1546243"/>
                </a:cubicBezTo>
                <a:cubicBezTo>
                  <a:pt x="4264162" y="1579986"/>
                  <a:pt x="4210111" y="1570309"/>
                  <a:pt x="4279510" y="1587660"/>
                </a:cubicBezTo>
                <a:cubicBezTo>
                  <a:pt x="4435611" y="1626688"/>
                  <a:pt x="4253665" y="1569841"/>
                  <a:pt x="4431363" y="1629077"/>
                </a:cubicBezTo>
                <a:lnTo>
                  <a:pt x="4472778" y="1642883"/>
                </a:lnTo>
                <a:cubicBezTo>
                  <a:pt x="4542737" y="1712847"/>
                  <a:pt x="4452198" y="1630534"/>
                  <a:pt x="4541802" y="1684300"/>
                </a:cubicBezTo>
                <a:cubicBezTo>
                  <a:pt x="4552963" y="1690997"/>
                  <a:pt x="4557770" y="1706091"/>
                  <a:pt x="4569412" y="1711912"/>
                </a:cubicBezTo>
                <a:cubicBezTo>
                  <a:pt x="4595442" y="1724928"/>
                  <a:pt x="4624631" y="1730319"/>
                  <a:pt x="4652241" y="1739523"/>
                </a:cubicBezTo>
                <a:lnTo>
                  <a:pt x="4735070" y="1767135"/>
                </a:lnTo>
                <a:lnTo>
                  <a:pt x="4817900" y="1794746"/>
                </a:lnTo>
                <a:lnTo>
                  <a:pt x="4859314" y="1808552"/>
                </a:lnTo>
                <a:cubicBezTo>
                  <a:pt x="4923737" y="1803950"/>
                  <a:pt x="4988710" y="1804327"/>
                  <a:pt x="5052582" y="1794746"/>
                </a:cubicBezTo>
                <a:cubicBezTo>
                  <a:pt x="5081364" y="1790429"/>
                  <a:pt x="5107802" y="1776339"/>
                  <a:pt x="5135412" y="1767135"/>
                </a:cubicBezTo>
                <a:cubicBezTo>
                  <a:pt x="5149217" y="1762533"/>
                  <a:pt x="5162421" y="1755387"/>
                  <a:pt x="5176826" y="1753329"/>
                </a:cubicBezTo>
                <a:lnTo>
                  <a:pt x="5273460" y="1739523"/>
                </a:lnTo>
                <a:cubicBezTo>
                  <a:pt x="5314808" y="1734354"/>
                  <a:pt x="5356453" y="1731611"/>
                  <a:pt x="5397704" y="1725718"/>
                </a:cubicBezTo>
                <a:cubicBezTo>
                  <a:pt x="5420932" y="1722400"/>
                  <a:pt x="5443965" y="1717603"/>
                  <a:pt x="5466728" y="1711912"/>
                </a:cubicBezTo>
                <a:cubicBezTo>
                  <a:pt x="5480845" y="1708382"/>
                  <a:pt x="5493789" y="1700498"/>
                  <a:pt x="5508143" y="1698106"/>
                </a:cubicBezTo>
                <a:cubicBezTo>
                  <a:pt x="5549246" y="1691255"/>
                  <a:pt x="5590972" y="1688902"/>
                  <a:pt x="5632387" y="1684300"/>
                </a:cubicBezTo>
                <a:cubicBezTo>
                  <a:pt x="5742823" y="1647487"/>
                  <a:pt x="5604778" y="1684300"/>
                  <a:pt x="5715216" y="1684300"/>
                </a:cubicBezTo>
                <a:cubicBezTo>
                  <a:pt x="5750628" y="1684300"/>
                  <a:pt x="5861752" y="1669435"/>
                  <a:pt x="5908484" y="1656689"/>
                </a:cubicBezTo>
                <a:cubicBezTo>
                  <a:pt x="5936562" y="1649031"/>
                  <a:pt x="5963703" y="1638281"/>
                  <a:pt x="5991313" y="1629077"/>
                </a:cubicBezTo>
                <a:lnTo>
                  <a:pt x="6032728" y="1615272"/>
                </a:lnTo>
                <a:cubicBezTo>
                  <a:pt x="6058408" y="1589590"/>
                  <a:pt x="6066922" y="1577465"/>
                  <a:pt x="6101752" y="1560049"/>
                </a:cubicBezTo>
                <a:cubicBezTo>
                  <a:pt x="6114767" y="1553541"/>
                  <a:pt x="6129362" y="1550845"/>
                  <a:pt x="6143167" y="1546243"/>
                </a:cubicBezTo>
                <a:cubicBezTo>
                  <a:pt x="6191356" y="1498051"/>
                  <a:pt x="6158429" y="1522748"/>
                  <a:pt x="6253606" y="1491020"/>
                </a:cubicBezTo>
                <a:lnTo>
                  <a:pt x="6295021" y="1477214"/>
                </a:lnTo>
                <a:lnTo>
                  <a:pt x="6336435" y="1463409"/>
                </a:lnTo>
                <a:cubicBezTo>
                  <a:pt x="6384624" y="1415217"/>
                  <a:pt x="6351697" y="1439914"/>
                  <a:pt x="6446874" y="1408186"/>
                </a:cubicBezTo>
                <a:lnTo>
                  <a:pt x="6529703" y="1380574"/>
                </a:lnTo>
                <a:cubicBezTo>
                  <a:pt x="6543508" y="1375972"/>
                  <a:pt x="6556849" y="1369622"/>
                  <a:pt x="6571118" y="1366768"/>
                </a:cubicBezTo>
                <a:cubicBezTo>
                  <a:pt x="6617134" y="1357564"/>
                  <a:pt x="6664648" y="1353998"/>
                  <a:pt x="6709167" y="1339157"/>
                </a:cubicBezTo>
                <a:cubicBezTo>
                  <a:pt x="6736777" y="1329953"/>
                  <a:pt x="6763458" y="1317253"/>
                  <a:pt x="6791996" y="1311545"/>
                </a:cubicBezTo>
                <a:cubicBezTo>
                  <a:pt x="6831410" y="1303662"/>
                  <a:pt x="6877245" y="1295633"/>
                  <a:pt x="6916240" y="1283934"/>
                </a:cubicBezTo>
                <a:cubicBezTo>
                  <a:pt x="6944116" y="1275571"/>
                  <a:pt x="6970531" y="1262030"/>
                  <a:pt x="6999069" y="1256322"/>
                </a:cubicBezTo>
                <a:cubicBezTo>
                  <a:pt x="7022077" y="1251720"/>
                  <a:pt x="7045456" y="1248691"/>
                  <a:pt x="7068093" y="1242517"/>
                </a:cubicBezTo>
                <a:cubicBezTo>
                  <a:pt x="7101986" y="1233273"/>
                  <a:pt x="7166324" y="1206077"/>
                  <a:pt x="7206142" y="1201100"/>
                </a:cubicBezTo>
                <a:cubicBezTo>
                  <a:pt x="7261125" y="1194227"/>
                  <a:pt x="7316581" y="1191896"/>
                  <a:pt x="7371800" y="1187294"/>
                </a:cubicBezTo>
                <a:cubicBezTo>
                  <a:pt x="7545932" y="1143758"/>
                  <a:pt x="7272938" y="1210452"/>
                  <a:pt x="7509849" y="1159682"/>
                </a:cubicBezTo>
                <a:cubicBezTo>
                  <a:pt x="7546953" y="1151731"/>
                  <a:pt x="7582530" y="1135847"/>
                  <a:pt x="7620288" y="1132071"/>
                </a:cubicBezTo>
                <a:cubicBezTo>
                  <a:pt x="7818037" y="1112295"/>
                  <a:pt x="7712227" y="1121812"/>
                  <a:pt x="7937800" y="1104459"/>
                </a:cubicBezTo>
                <a:cubicBezTo>
                  <a:pt x="7960808" y="1099857"/>
                  <a:pt x="7984061" y="1096345"/>
                  <a:pt x="8006824" y="1090654"/>
                </a:cubicBezTo>
                <a:cubicBezTo>
                  <a:pt x="8113884" y="1063888"/>
                  <a:pt x="7956815" y="1082880"/>
                  <a:pt x="8158678" y="1049236"/>
                </a:cubicBezTo>
                <a:cubicBezTo>
                  <a:pt x="8186288" y="1044634"/>
                  <a:pt x="8213708" y="1038702"/>
                  <a:pt x="8241507" y="1035431"/>
                </a:cubicBezTo>
                <a:cubicBezTo>
                  <a:pt x="8291986" y="1029492"/>
                  <a:pt x="8342787" y="1026683"/>
                  <a:pt x="8393361" y="1021625"/>
                </a:cubicBezTo>
                <a:cubicBezTo>
                  <a:pt x="8434823" y="1017478"/>
                  <a:pt x="8476190" y="1012421"/>
                  <a:pt x="8517604" y="1007819"/>
                </a:cubicBezTo>
                <a:cubicBezTo>
                  <a:pt x="8545214" y="1012421"/>
                  <a:pt x="8573110" y="1015552"/>
                  <a:pt x="8600434" y="1021625"/>
                </a:cubicBezTo>
                <a:cubicBezTo>
                  <a:pt x="8614639" y="1024782"/>
                  <a:pt x="8627643" y="1032274"/>
                  <a:pt x="8641848" y="1035431"/>
                </a:cubicBezTo>
                <a:cubicBezTo>
                  <a:pt x="8669172" y="1041503"/>
                  <a:pt x="8697013" y="1044980"/>
                  <a:pt x="8724678" y="1049236"/>
                </a:cubicBezTo>
                <a:cubicBezTo>
                  <a:pt x="8838042" y="1066677"/>
                  <a:pt x="8830224" y="1063933"/>
                  <a:pt x="8959360" y="1076848"/>
                </a:cubicBezTo>
                <a:cubicBezTo>
                  <a:pt x="8973165" y="1081450"/>
                  <a:pt x="8989412" y="1081563"/>
                  <a:pt x="9000775" y="1090654"/>
                </a:cubicBezTo>
                <a:cubicBezTo>
                  <a:pt x="9013731" y="1101019"/>
                  <a:pt x="9014315" y="1123277"/>
                  <a:pt x="9028385" y="1132071"/>
                </a:cubicBezTo>
                <a:cubicBezTo>
                  <a:pt x="9053064" y="1147496"/>
                  <a:pt x="9083604" y="1150478"/>
                  <a:pt x="9111214" y="1159682"/>
                </a:cubicBezTo>
                <a:lnTo>
                  <a:pt x="9152628" y="1173488"/>
                </a:lnTo>
                <a:lnTo>
                  <a:pt x="9235458" y="1201100"/>
                </a:lnTo>
                <a:lnTo>
                  <a:pt x="9276872" y="1214905"/>
                </a:lnTo>
                <a:cubicBezTo>
                  <a:pt x="9343541" y="1281579"/>
                  <a:pt x="9258817" y="1200459"/>
                  <a:pt x="9345897" y="1270128"/>
                </a:cubicBezTo>
                <a:cubicBezTo>
                  <a:pt x="9356060" y="1278259"/>
                  <a:pt x="9361865" y="1291919"/>
                  <a:pt x="9373506" y="1297740"/>
                </a:cubicBezTo>
                <a:cubicBezTo>
                  <a:pt x="9399537" y="1310756"/>
                  <a:pt x="9428726" y="1316147"/>
                  <a:pt x="9456336" y="1325351"/>
                </a:cubicBezTo>
                <a:lnTo>
                  <a:pt x="9539165" y="1352963"/>
                </a:lnTo>
                <a:lnTo>
                  <a:pt x="9580579" y="1366768"/>
                </a:lnTo>
              </a:path>
            </a:pathLst>
          </a:custGeom>
          <a:ln w="76200"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5-Point Star 4"/>
          <p:cNvSpPr/>
          <p:nvPr/>
        </p:nvSpPr>
        <p:spPr bwMode="auto">
          <a:xfrm>
            <a:off x="3054987" y="2636894"/>
            <a:ext cx="638678" cy="607453"/>
          </a:xfrm>
          <a:prstGeom prst="star5">
            <a:avLst/>
          </a:prstGeom>
          <a:solidFill>
            <a:srgbClr val="73140E"/>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 Box 1028"/>
          <p:cNvSpPr txBox="1">
            <a:spLocks noChangeArrowheads="1"/>
          </p:cNvSpPr>
          <p:nvPr/>
        </p:nvSpPr>
        <p:spPr bwMode="auto">
          <a:xfrm>
            <a:off x="991794" y="3928473"/>
            <a:ext cx="682478"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H</a:t>
            </a:r>
          </a:p>
        </p:txBody>
      </p:sp>
      <p:sp>
        <p:nvSpPr>
          <p:cNvPr id="18" name="Text Box 1028"/>
          <p:cNvSpPr txBox="1">
            <a:spLocks noChangeArrowheads="1"/>
          </p:cNvSpPr>
          <p:nvPr/>
        </p:nvSpPr>
        <p:spPr bwMode="auto">
          <a:xfrm>
            <a:off x="2044711" y="3928473"/>
            <a:ext cx="584616"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C</a:t>
            </a:r>
          </a:p>
        </p:txBody>
      </p:sp>
      <p:sp>
        <p:nvSpPr>
          <p:cNvPr id="19" name="Text Box 1028"/>
          <p:cNvSpPr txBox="1">
            <a:spLocks noChangeArrowheads="1"/>
          </p:cNvSpPr>
          <p:nvPr/>
        </p:nvSpPr>
        <p:spPr bwMode="auto">
          <a:xfrm>
            <a:off x="2999767" y="3928473"/>
            <a:ext cx="554190"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charset="0"/>
                <a:cs typeface="Arial" charset="0"/>
              </a:rPr>
              <a:t>L</a:t>
            </a:r>
          </a:p>
        </p:txBody>
      </p:sp>
      <p:sp>
        <p:nvSpPr>
          <p:cNvPr id="12" name="Plus 11"/>
          <p:cNvSpPr/>
          <p:nvPr/>
        </p:nvSpPr>
        <p:spPr bwMode="auto">
          <a:xfrm>
            <a:off x="1660013" y="3970744"/>
            <a:ext cx="362415" cy="371578"/>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0"/>
              <a:cs typeface="ＭＳ Ｐゴシック" charset="0"/>
            </a:endParaRPr>
          </a:p>
        </p:txBody>
      </p:sp>
      <p:sp>
        <p:nvSpPr>
          <p:cNvPr id="16" name="Equal 15"/>
          <p:cNvSpPr/>
          <p:nvPr/>
        </p:nvSpPr>
        <p:spPr bwMode="auto">
          <a:xfrm>
            <a:off x="2629327" y="3970744"/>
            <a:ext cx="370440" cy="371578"/>
          </a:xfrm>
          <a:prstGeom prst="mathEqual">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0"/>
              <a:cs typeface="ＭＳ Ｐゴシック" charset="0"/>
            </a:endParaRPr>
          </a:p>
        </p:txBody>
      </p: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547988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P spid="17" grpId="0" animBg="1"/>
      <p:bldP spid="18" grpId="0" animBg="1"/>
      <p:bldP spid="19" grpId="0" animBg="1"/>
      <p:bldP spid="12"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Most prefer one or the other</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Hot &amp; Cold Drinks</a:t>
            </a: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50556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627538"/>
            <a:ext cx="3070210" cy="1446897"/>
          </a:xfrm>
          <a:noFill/>
        </p:spPr>
        <p:txBody>
          <a:bodyPr anchor="t"/>
          <a:lstStyle/>
          <a:p>
            <a:r>
              <a:rPr lang="en-US" sz="4000" b="1" dirty="0">
                <a:effectLst>
                  <a:glow rad="152400">
                    <a:schemeClr val="tx1"/>
                  </a:glow>
                </a:effectLst>
                <a:latin typeface="Arial" charset="0"/>
                <a:ea typeface="ＭＳ Ｐゴシック" charset="0"/>
              </a:rPr>
              <a:t>On fire for Christ!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Spiritual Fervor</a:t>
            </a:r>
          </a:p>
        </p:txBody>
      </p:sp>
      <p:grpSp>
        <p:nvGrpSpPr>
          <p:cNvPr id="4" name="Group 3"/>
          <p:cNvGrpSpPr/>
          <p:nvPr/>
        </p:nvGrpSpPr>
        <p:grpSpPr>
          <a:xfrm>
            <a:off x="-153895" y="1385015"/>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0000"/>
                  </a:solidFill>
                </a:rPr>
                <a:t>HOT</a:t>
              </a:r>
            </a:p>
          </p:txBody>
        </p:sp>
      </p:grpSp>
      <p:grpSp>
        <p:nvGrpSpPr>
          <p:cNvPr id="18" name="Group 17"/>
          <p:cNvGrpSpPr/>
          <p:nvPr/>
        </p:nvGrpSpPr>
        <p:grpSpPr>
          <a:xfrm>
            <a:off x="6163210" y="1385015"/>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0000FF"/>
                  </a:solidFill>
                </a:rPr>
                <a:t>COLD</a:t>
              </a:r>
            </a:p>
          </p:txBody>
        </p:sp>
      </p:grpSp>
      <p:grpSp>
        <p:nvGrpSpPr>
          <p:cNvPr id="5" name="Group 4"/>
          <p:cNvGrpSpPr/>
          <p:nvPr/>
        </p:nvGrpSpPr>
        <p:grpSpPr>
          <a:xfrm>
            <a:off x="3070210" y="1385015"/>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400" b="1" dirty="0">
                  <a:solidFill>
                    <a:srgbClr val="660066"/>
                  </a:solidFill>
                </a:rPr>
                <a:t>LUKE</a:t>
              </a:r>
              <a:br>
                <a:rPr lang="en-US" sz="1400" b="1" dirty="0">
                  <a:solidFill>
                    <a:srgbClr val="660066"/>
                  </a:solidFill>
                </a:rPr>
              </a:br>
              <a:r>
                <a:rPr lang="en-US" sz="1400" b="1" dirty="0">
                  <a:solidFill>
                    <a:srgbClr val="660066"/>
                  </a:solidFill>
                </a:rPr>
                <a:t>WARM</a:t>
              </a:r>
            </a:p>
          </p:txBody>
        </p:sp>
      </p:grpSp>
      <p:sp>
        <p:nvSpPr>
          <p:cNvPr id="19" name="Rectangle 2"/>
          <p:cNvSpPr txBox="1">
            <a:spLocks noChangeArrowheads="1"/>
          </p:cNvSpPr>
          <p:nvPr/>
        </p:nvSpPr>
        <p:spPr bwMode="auto">
          <a:xfrm>
            <a:off x="6047462"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Reject Christ</a:t>
            </a:r>
          </a:p>
        </p:txBody>
      </p:sp>
      <p:sp>
        <p:nvSpPr>
          <p:cNvPr id="20" name="Rectangle 2"/>
          <p:cNvSpPr txBox="1">
            <a:spLocks noChangeArrowheads="1"/>
          </p:cNvSpPr>
          <p:nvPr/>
        </p:nvSpPr>
        <p:spPr bwMode="auto">
          <a:xfrm>
            <a:off x="3023731"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Pretender</a:t>
            </a:r>
          </a:p>
        </p:txBody>
      </p:sp>
    </p:spTree>
    <p:extLst>
      <p:ext uri="{BB962C8B-B14F-4D97-AF65-F5344CB8AC3E}">
        <p14:creationId xmlns:p14="http://schemas.microsoft.com/office/powerpoint/2010/main" val="18214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en-US" sz="4000" b="1" dirty="0">
                <a:effectLst>
                  <a:glow rad="152400">
                    <a:schemeClr val="tx1"/>
                  </a:glow>
                </a:effectLst>
                <a:latin typeface="Arial" charset="0"/>
                <a:ea typeface="ＭＳ Ｐゴシック" charset="0"/>
              </a:rPr>
              <a:t>On fire for Christ!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a:t>
            </a:r>
            <a:r>
              <a:rPr lang="en-US" sz="4000" b="1" dirty="0"/>
              <a:t>I wish that you were cold or hot" </a:t>
            </a:r>
            <a:br>
              <a:rPr lang="en-US" sz="4000" b="1" dirty="0"/>
            </a:br>
            <a:r>
              <a:rPr lang="en-US" sz="4000" b="1" dirty="0"/>
              <a:t>(3:15b).  Really?  Why?</a:t>
            </a:r>
            <a:endParaRPr lang="en-US" sz="4000" b="1" dirty="0">
              <a:effectLst>
                <a:glow rad="152400">
                  <a:schemeClr val="tx1"/>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0000"/>
                  </a:solidFill>
                </a:rPr>
                <a:t>HOT</a:t>
              </a: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0000FF"/>
                  </a:solidFill>
                </a:rPr>
                <a:t>COLD</a:t>
              </a: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400" b="1" dirty="0">
                  <a:solidFill>
                    <a:srgbClr val="660066"/>
                  </a:solidFill>
                </a:rPr>
                <a:t>LUKE</a:t>
              </a:r>
              <a:br>
                <a:rPr lang="en-US" sz="1400" b="1" dirty="0">
                  <a:solidFill>
                    <a:srgbClr val="660066"/>
                  </a:solidFill>
                </a:rPr>
              </a:br>
              <a:r>
                <a:rPr lang="en-US" sz="1400" b="1" dirty="0">
                  <a:solidFill>
                    <a:srgbClr val="660066"/>
                  </a:solidFill>
                </a:rPr>
                <a:t>WARM</a:t>
              </a: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Reject Christ</a:t>
            </a: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Pretender</a:t>
            </a: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4239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en-US" sz="7200" b="1" dirty="0">
                <a:effectLst>
                  <a:glow rad="139700">
                    <a:schemeClr val="tx1"/>
                  </a:glow>
                </a:effectLst>
                <a:latin typeface="Arial" charset="0"/>
                <a:ea typeface="ＭＳ Ｐゴシック" charset="0"/>
              </a:rPr>
              <a:t>"Cold"</a:t>
            </a: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b="1" dirty="0">
                <a:solidFill>
                  <a:srgbClr val="FFFFFF"/>
                </a:solidFill>
                <a:effectLst>
                  <a:glow rad="139700">
                    <a:srgbClr val="000000"/>
                  </a:glow>
                </a:effectLst>
                <a:latin typeface="Arial" charset="0"/>
                <a:ea typeface="ＭＳ Ｐゴシック" charset="0"/>
              </a:rPr>
              <a:t>Rejecting Christ</a:t>
            </a: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321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sz="7200" b="1" dirty="0">
                <a:latin typeface="Arial" charset="0"/>
                <a:ea typeface="ＭＳ Ｐゴシック" charset="0"/>
              </a:rPr>
              <a:t>"Lukewarm"</a:t>
            </a: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b="1" dirty="0">
                <a:solidFill>
                  <a:srgbClr val="FFFFFF"/>
                </a:solidFill>
                <a:latin typeface="Arial" charset="0"/>
                <a:ea typeface="ＭＳ Ｐゴシック" charset="0"/>
              </a:rPr>
              <a:t>Apathetic</a:t>
            </a:r>
          </a:p>
        </p:txBody>
      </p:sp>
    </p:spTree>
    <p:extLst>
      <p:ext uri="{BB962C8B-B14F-4D97-AF65-F5344CB8AC3E}">
        <p14:creationId xmlns:p14="http://schemas.microsoft.com/office/powerpoint/2010/main" val="771929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en-US" sz="4800" b="1" dirty="0">
                <a:effectLst>
                  <a:glow rad="317500">
                    <a:prstClr val="black">
                      <a:alpha val="75000"/>
                    </a:prstClr>
                  </a:glow>
                </a:effectLst>
                <a:latin typeface="Arial" charset="0"/>
                <a:ea typeface="ＭＳ Ｐゴシック" charset="0"/>
              </a:rPr>
              <a:t>Result: Christ stops compromise (3:16b).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en-US" altLang="ja-JP" sz="4800" b="1" dirty="0">
                <a:effectLst>
                  <a:glow rad="317500">
                    <a:prstClr val="black">
                      <a:alpha val="75000"/>
                    </a:prstClr>
                  </a:glow>
                </a:effectLst>
                <a:latin typeface="Arial" charset="0"/>
                <a:ea typeface="ＭＳ Ｐゴシック" charset="0"/>
              </a:rPr>
              <a:t>"I will spit you out of my mouth"</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523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srgbClr val="000000"/>
                </a:solidFill>
              </a:rPr>
              <a:t>"I know all the things you do, that you are neither </a:t>
            </a:r>
            <a:r>
              <a:rPr lang="en-US" sz="3600" b="1" dirty="0">
                <a:solidFill>
                  <a:srgbClr val="FF0000"/>
                </a:solidFill>
              </a:rPr>
              <a:t>hot</a:t>
            </a:r>
            <a:r>
              <a:rPr lang="en-US" sz="3600" b="1" dirty="0">
                <a:solidFill>
                  <a:srgbClr val="000000"/>
                </a:solidFill>
              </a:rPr>
              <a:t> nor </a:t>
            </a:r>
            <a:r>
              <a:rPr lang="en-US" sz="3600" b="1" dirty="0">
                <a:solidFill>
                  <a:srgbClr val="333399"/>
                </a:solidFill>
              </a:rPr>
              <a:t>cold</a:t>
            </a:r>
            <a:r>
              <a:rPr lang="en-US" sz="3600" b="1" dirty="0">
                <a:solidFill>
                  <a:srgbClr val="000000"/>
                </a:solidFill>
              </a:rPr>
              <a:t>. I wish that you were one or the other!" (3:15 </a:t>
            </a:r>
            <a:r>
              <a:rPr lang="en-US" sz="3200" b="1" dirty="0">
                <a:solidFill>
                  <a:srgbClr val="000000"/>
                </a:solidFill>
              </a:rPr>
              <a:t>NLT</a:t>
            </a:r>
            <a:r>
              <a:rPr lang="en-US" sz="3600" b="1" dirty="0">
                <a:solidFill>
                  <a:srgbClr val="000000"/>
                </a:solidFill>
              </a:rPr>
              <a: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FF0000"/>
                </a:solidFill>
              </a:rPr>
              <a:t>HOT</a:t>
            </a: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0000FF"/>
                </a:solidFill>
              </a:rPr>
              <a:t>COLD</a:t>
            </a:r>
          </a:p>
        </p:txBody>
      </p:sp>
    </p:spTree>
    <p:extLst>
      <p:ext uri="{BB962C8B-B14F-4D97-AF65-F5344CB8AC3E}">
        <p14:creationId xmlns:p14="http://schemas.microsoft.com/office/powerpoint/2010/main" val="4270454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3" y="-23517"/>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3314" name="Title 1"/>
          <p:cNvSpPr>
            <a:spLocks noGrp="1"/>
          </p:cNvSpPr>
          <p:nvPr>
            <p:ph type="title"/>
          </p:nvPr>
        </p:nvSpPr>
        <p:spPr>
          <a:xfrm>
            <a:off x="457200" y="76200"/>
            <a:ext cx="8229600" cy="868362"/>
          </a:xfrm>
        </p:spPr>
        <p:txBody>
          <a:bodyPr>
            <a:normAutofit/>
          </a:bodyPr>
          <a:lstStyle/>
          <a:p>
            <a:pPr eaLnBrk="1" hangingPunct="1"/>
            <a:r>
              <a:rPr lang="en-SG" sz="4000" b="1" dirty="0">
                <a:solidFill>
                  <a:schemeClr val="bg1"/>
                </a:solidFill>
                <a:latin typeface="Arial"/>
                <a:cs typeface="Arial"/>
              </a:rPr>
              <a:t>Laodicea Water Supply</a:t>
            </a: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SG" sz="3200" b="1" dirty="0">
                <a:solidFill>
                  <a:prstClr val="white"/>
                </a:solidFill>
                <a:latin typeface="Arial"/>
                <a:cs typeface="Arial"/>
              </a:rPr>
              <a:t>Laodicea</a:t>
            </a:r>
            <a:r>
              <a:rPr lang="fr-FR" sz="3200" b="1" dirty="0">
                <a:solidFill>
                  <a:prstClr val="white"/>
                </a:solidFill>
                <a:latin typeface="Arial"/>
                <a:cs typeface="Arial"/>
              </a:rPr>
              <a:t>'</a:t>
            </a:r>
            <a:r>
              <a:rPr lang="en-SG" sz="3200" b="1" dirty="0">
                <a:solidFill>
                  <a:prstClr val="white"/>
                </a:solidFill>
                <a:latin typeface="Arial"/>
                <a:cs typeface="Arial"/>
              </a:rPr>
              <a:t>s water channelled through this dual pipeline but it carried thick calcium impurities.  Combined with its lukewarm temperature, it would make a visitor vomit.</a:t>
            </a:r>
          </a:p>
        </p:txBody>
      </p:sp>
      <p:pic>
        <p:nvPicPr>
          <p:cNvPr id="7" name="Picture 2" descr="C:\Users\bs\Documents\Bible Text &amp; Chart\NT\Revelation\Others\Scan0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19629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en-US" b="1" dirty="0">
                <a:latin typeface="Arial" charset="0"/>
                <a:ea typeface="ＭＳ Ｐゴシック" charset="0"/>
              </a:rPr>
              <a:t>What does it mean for Jesus to vomit out the lukewarm?</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pPr>
            <a:r>
              <a:rPr lang="en-US" b="1" dirty="0">
                <a:solidFill>
                  <a:srgbClr val="FFFFFF"/>
                </a:solidFill>
                <a:latin typeface="Arial" charset="0"/>
                <a:ea typeface="ＭＳ Ｐゴシック" charset="0"/>
              </a:rPr>
              <a:t>Lose their salvation?</a:t>
            </a:r>
          </a:p>
          <a:p>
            <a:pPr marL="571500" indent="-571500" algn="l">
              <a:buFont typeface="Arial"/>
              <a:buChar char="•"/>
            </a:pPr>
            <a:r>
              <a:rPr lang="en-US" b="1" dirty="0">
                <a:solidFill>
                  <a:srgbClr val="FFFFFF"/>
                </a:solidFill>
                <a:latin typeface="Arial" charset="0"/>
                <a:ea typeface="ＭＳ Ｐゴシック" charset="0"/>
              </a:rPr>
              <a:t>Lose their privileges by being disciplined!</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Tree>
    <p:extLst>
      <p:ext uri="{BB962C8B-B14F-4D97-AF65-F5344CB8AC3E}">
        <p14:creationId xmlns:p14="http://schemas.microsoft.com/office/powerpoint/2010/main" val="2747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The Chiasm (Rev. 2–3)</a:t>
            </a: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4513440" y="4432159"/>
            <a:ext cx="2208872"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Existence Threatened</a:t>
            </a: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Faithful in Persecution</a:t>
            </a:r>
            <a:endParaRPr lang="en-US" sz="16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600" b="1" dirty="0">
              <a:solidFill>
                <a:srgbClr val="000000"/>
              </a:solidFill>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Mixed Bag</a:t>
              </a:r>
              <a:endParaRPr lang="en-US" sz="8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892836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lstStyle/>
          <a:p>
            <a:r>
              <a:rPr lang="en-US" sz="3200" b="1" dirty="0"/>
              <a:t>Laodicea Today</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931744" y="5550821"/>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pPr>
            <a:r>
              <a:rPr lang="en-US" sz="2800" b="1" dirty="0">
                <a:solidFill>
                  <a:prstClr val="black"/>
                </a:solidFill>
                <a:latin typeface="Arial Black"/>
                <a:cs typeface="Arial Black"/>
              </a:rPr>
              <a:t>LAODICEA ON THE LYCUS</a:t>
            </a:r>
          </a:p>
        </p:txBody>
      </p:sp>
      <p:sp>
        <p:nvSpPr>
          <p:cNvPr id="6" name="Rectangle 2"/>
          <p:cNvSpPr txBox="1">
            <a:spLocks noChangeArrowheads="1"/>
          </p:cNvSpPr>
          <p:nvPr/>
        </p:nvSpPr>
        <p:spPr>
          <a:xfrm>
            <a:off x="187504" y="2539521"/>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en-US" altLang="ja-JP" sz="4800" b="1" dirty="0">
                <a:effectLst>
                  <a:glow rad="317500">
                    <a:prstClr val="black">
                      <a:alpha val="75000"/>
                    </a:prstClr>
                  </a:glow>
                </a:effectLst>
                <a:latin typeface="Arial" charset="0"/>
                <a:ea typeface="ＭＳ Ｐゴシック" charset="0"/>
              </a:rPr>
              <a:t>"I will spit you out of my mouth" (3:16)</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518601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en-US" sz="4800" b="1" dirty="0">
                <a:latin typeface="Arial" charset="0"/>
                <a:ea typeface="ＭＳ Ｐゴシック" charset="0"/>
              </a:rPr>
              <a:t>Singapore "Super Trees"</a:t>
            </a:r>
          </a:p>
        </p:txBody>
      </p:sp>
    </p:spTree>
    <p:extLst>
      <p:ext uri="{BB962C8B-B14F-4D97-AF65-F5344CB8AC3E}">
        <p14:creationId xmlns:p14="http://schemas.microsoft.com/office/powerpoint/2010/main" val="3954738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en-US" sz="4800" b="1" dirty="0">
                <a:latin typeface="Arial" charset="0"/>
                <a:ea typeface="ＭＳ Ｐゴシック" charset="0"/>
              </a:rPr>
              <a:t>Marina Barrage </a:t>
            </a:r>
            <a:br>
              <a:rPr lang="en-US" sz="4800" b="1" dirty="0">
                <a:latin typeface="Arial" charset="0"/>
                <a:ea typeface="ＭＳ Ｐゴシック" charset="0"/>
              </a:rPr>
            </a:br>
            <a:r>
              <a:rPr lang="en-US" sz="4800" b="1" dirty="0">
                <a:latin typeface="Arial" charset="0"/>
                <a:ea typeface="ＭＳ Ｐゴシック" charset="0"/>
              </a:rPr>
              <a:t>Desalination Plant</a:t>
            </a:r>
          </a:p>
        </p:txBody>
      </p:sp>
    </p:spTree>
    <p:extLst>
      <p:ext uri="{BB962C8B-B14F-4D97-AF65-F5344CB8AC3E}">
        <p14:creationId xmlns:p14="http://schemas.microsoft.com/office/powerpoint/2010/main" val="1742295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rotWithShape="1">
          <a:blip r:embed="rId3">
            <a:extLst>
              <a:ext uri="{28A0092B-C50C-407E-A947-70E740481C1C}">
                <a14:useLocalDpi xmlns:a14="http://schemas.microsoft.com/office/drawing/2010/main"/>
              </a:ext>
            </a:extLst>
          </a:blip>
          <a:srcRect l="21477" b="38555"/>
          <a:stretch/>
        </p:blipFill>
        <p:spPr>
          <a:xfrm>
            <a:off x="0" y="-1"/>
            <a:ext cx="9144000" cy="687801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en-US" sz="4800" b="1" dirty="0">
                <a:latin typeface="Arial" charset="0"/>
                <a:ea typeface="ＭＳ Ｐゴシック" charset="0"/>
              </a:rPr>
              <a:t>Eventually…</a:t>
            </a:r>
          </a:p>
        </p:txBody>
      </p:sp>
    </p:spTree>
    <p:extLst>
      <p:ext uri="{BB962C8B-B14F-4D97-AF65-F5344CB8AC3E}">
        <p14:creationId xmlns:p14="http://schemas.microsoft.com/office/powerpoint/2010/main" val="3144570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l"/>
            <a:r>
              <a:rPr lang="en-US" sz="4800" b="1" dirty="0">
                <a:effectLst>
                  <a:glow rad="317500">
                    <a:prstClr val="black">
                      <a:alpha val="75000"/>
                    </a:prstClr>
                  </a:glow>
                </a:effectLst>
                <a:latin typeface="Arial" charset="0"/>
                <a:ea typeface="ＭＳ Ｐゴシック" charset="0"/>
              </a:rPr>
              <a:t>Jesus: </a:t>
            </a:r>
            <a:br>
              <a:rPr lang="en-US" sz="4800" b="1" dirty="0">
                <a:effectLst>
                  <a:glow rad="317500">
                    <a:prstClr val="black">
                      <a:alpha val="75000"/>
                    </a:prstClr>
                  </a:glow>
                </a:effectLst>
                <a:latin typeface="Arial" charset="0"/>
                <a:ea typeface="ＭＳ Ｐゴシック" charset="0"/>
              </a:rPr>
            </a:br>
            <a:r>
              <a:rPr lang="en-US" sz="4800" b="1" dirty="0">
                <a:effectLst>
                  <a:glow rad="317500">
                    <a:prstClr val="black">
                      <a:alpha val="75000"/>
                    </a:prstClr>
                  </a:glow>
                </a:effectLst>
                <a:latin typeface="Arial" charset="0"/>
                <a:ea typeface="ＭＳ Ｐゴシック" charset="0"/>
              </a:rPr>
              <a:t>"No, you make </a:t>
            </a:r>
            <a:r>
              <a:rPr lang="en-US" sz="7200" b="1" i="1" dirty="0">
                <a:effectLst>
                  <a:glow rad="317500">
                    <a:prstClr val="black">
                      <a:alpha val="75000"/>
                    </a:prstClr>
                  </a:glow>
                </a:effectLst>
                <a:latin typeface="Arial" charset="0"/>
                <a:ea typeface="ＭＳ Ｐゴシック" charset="0"/>
              </a:rPr>
              <a:t>me</a:t>
            </a:r>
            <a:r>
              <a:rPr lang="en-US" sz="7200" b="1" dirty="0">
                <a:effectLst>
                  <a:glow rad="317500">
                    <a:prstClr val="black">
                      <a:alpha val="75000"/>
                    </a:prstClr>
                  </a:glow>
                </a:effectLst>
                <a:latin typeface="Arial" charset="0"/>
                <a:ea typeface="ＭＳ Ｐゴシック" charset="0"/>
              </a:rPr>
              <a:t> </a:t>
            </a:r>
            <a:r>
              <a:rPr lang="en-US" sz="4800" b="1" dirty="0">
                <a:effectLst>
                  <a:glow rad="317500">
                    <a:prstClr val="black">
                      <a:alpha val="75000"/>
                    </a:prstClr>
                  </a:glow>
                </a:effectLst>
                <a:latin typeface="Arial" charset="0"/>
                <a:ea typeface="ＭＳ Ｐゴシック" charset="0"/>
              </a:rPr>
              <a:t>sick!"</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3"/>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en-US" altLang="ja-JP" sz="4800" b="1" dirty="0">
                <a:effectLst>
                  <a:glow rad="317500">
                    <a:prstClr val="black">
                      <a:alpha val="75000"/>
                    </a:prstClr>
                  </a:glow>
                </a:effectLst>
                <a:latin typeface="Arial" charset="0"/>
                <a:ea typeface="ＭＳ Ｐゴシック" charset="0"/>
              </a:rPr>
              <a:t>The Lukewarm: "Jesus, </a:t>
            </a:r>
            <a:r>
              <a:rPr lang="en-US" altLang="ja-JP" sz="7200" b="1" dirty="0">
                <a:effectLst>
                  <a:glow rad="317500">
                    <a:prstClr val="black">
                      <a:alpha val="75000"/>
                    </a:prstClr>
                  </a:glow>
                </a:effectLst>
                <a:latin typeface="Arial" charset="0"/>
                <a:ea typeface="ＭＳ Ｐゴシック" charset="0"/>
              </a:rPr>
              <a:t>you </a:t>
            </a:r>
            <a:r>
              <a:rPr lang="en-US" altLang="ja-JP" sz="4800" b="1" dirty="0">
                <a:effectLst>
                  <a:glow rad="317500">
                    <a:prstClr val="black">
                      <a:alpha val="75000"/>
                    </a:prstClr>
                  </a:glow>
                </a:effectLst>
                <a:latin typeface="Arial" charset="0"/>
                <a:ea typeface="ＭＳ Ｐゴシック" charset="0"/>
              </a:rPr>
              <a:t>make me sick!"</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8326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668240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second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Respond</a:t>
            </a:r>
            <a:r>
              <a:rPr lang="en-US" b="1" dirty="0">
                <a:solidFill>
                  <a:srgbClr val="FFFFFF"/>
                </a:solidFill>
                <a:effectLst>
                  <a:glow rad="165100">
                    <a:schemeClr val="tx1"/>
                  </a:glow>
                </a:effectLst>
                <a:latin typeface="Arial" charset="0"/>
                <a:ea typeface="ＭＳ Ｐゴシック" charset="0"/>
              </a:rPr>
              <a:t> to Christ’s rebuke</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19141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"But… you are like </a:t>
            </a:r>
            <a:r>
              <a:rPr lang="en-US" dirty="0">
                <a:solidFill>
                  <a:srgbClr val="660066"/>
                </a:solidFill>
              </a:rPr>
              <a:t>lukewarm</a:t>
            </a:r>
            <a:r>
              <a:rPr lang="en-US" dirty="0"/>
              <a:t> water, neither </a:t>
            </a:r>
            <a:r>
              <a:rPr lang="en-US" dirty="0">
                <a:solidFill>
                  <a:srgbClr val="FF0000"/>
                </a:solidFill>
              </a:rPr>
              <a:t>hot</a:t>
            </a:r>
            <a:r>
              <a:rPr lang="en-US" dirty="0"/>
              <a:t> nor </a:t>
            </a:r>
            <a:r>
              <a:rPr lang="en-US" dirty="0">
                <a:solidFill>
                  <a:srgbClr val="0000FF"/>
                </a:solidFill>
              </a:rPr>
              <a:t>cold</a:t>
            </a:r>
            <a:r>
              <a:rPr lang="en-US" dirty="0"/>
              <a:t>…" (3:16a NLT)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FF0000"/>
                </a:solidFill>
              </a:rPr>
              <a:t>HOT</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0000FF"/>
                </a:solidFill>
              </a:rPr>
              <a:t>COLD</a:t>
            </a:r>
          </a:p>
        </p:txBody>
      </p:sp>
    </p:spTree>
    <p:extLst>
      <p:ext uri="{BB962C8B-B14F-4D97-AF65-F5344CB8AC3E}">
        <p14:creationId xmlns:p14="http://schemas.microsoft.com/office/powerpoint/2010/main" val="2772325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effectLst>
                  <a:glow rad="165100">
                    <a:schemeClr val="tx1"/>
                  </a:glow>
                </a:effectLst>
                <a:latin typeface="Arial" charset="0"/>
                <a:ea typeface="ＭＳ Ｐゴシック" charset="0"/>
              </a:rPr>
              <a:t>The third way to cure spiritual apathy is to…</a:t>
            </a: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Receive </a:t>
            </a:r>
            <a:r>
              <a:rPr lang="en-US" b="1" dirty="0">
                <a:effectLst>
                  <a:glow rad="165100">
                    <a:schemeClr val="tx1"/>
                  </a:glow>
                </a:effectLst>
                <a:latin typeface="Arial" charset="0"/>
                <a:ea typeface="ＭＳ Ｐゴシック" charset="0"/>
              </a:rPr>
              <a:t>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t>
            </a:r>
            <a:r>
              <a:rPr lang="en-US" b="1" dirty="0">
                <a:solidFill>
                  <a:srgbClr val="FFFFFF"/>
                </a:solidFill>
                <a:effectLst>
                  <a:glow rad="165100">
                    <a:schemeClr val="tx1"/>
                  </a:glow>
                </a:effectLst>
                <a:latin typeface="Arial" charset="0"/>
                <a:ea typeface="ＭＳ Ｐゴシック" charset="0"/>
              </a:rPr>
              <a:t>riches </a:t>
            </a:r>
            <a:r>
              <a:rPr lang="en-US" b="1" dirty="0">
                <a:effectLst>
                  <a:glow rad="165100">
                    <a:schemeClr val="tx1"/>
                  </a:glow>
                </a:effectLst>
                <a:latin typeface="Arial" charset="0"/>
                <a:ea typeface="ＭＳ Ｐゴシック" charset="0"/>
              </a:rPr>
              <a:t>and rule</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effectLst>
                  <a:glow rad="165100">
                    <a:schemeClr val="tx1"/>
                  </a:glow>
                </a:effectLst>
                <a:latin typeface="Arial" charset="0"/>
                <a:ea typeface="ＭＳ Ｐゴシック" charset="0"/>
              </a:rPr>
              <a:t>Rev.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2673215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Wretched, pitiful, poor, blind, and naked</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97001"/>
          </a:xfrm>
          <a:solidFill>
            <a:schemeClr val="tx1"/>
          </a:solidFill>
        </p:spPr>
        <p:txBody>
          <a:bodyPr>
            <a:normAutofit fontScale="90000"/>
          </a:bodyPr>
          <a:lstStyle/>
          <a:p>
            <a:r>
              <a:rPr lang="en-US" b="1" dirty="0"/>
              <a:t>Realize your sad state of spiritual self-sufficiency (3:17) </a:t>
            </a:r>
            <a:endParaRPr lang="en-US" b="1" dirty="0">
              <a:latin typeface="Arial" charset="0"/>
              <a:ea typeface="ＭＳ Ｐゴシック" charset="0"/>
            </a:endParaRPr>
          </a:p>
        </p:txBody>
      </p:sp>
      <p:sp>
        <p:nvSpPr>
          <p:cNvPr id="2" name="Curved Left Arrow 1"/>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8121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Buy from Christ refined gold, white clothes, and eye salve.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earnest and repent.</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25563"/>
          </a:xfrm>
          <a:solidFill>
            <a:schemeClr val="tx1"/>
          </a:solidFill>
        </p:spPr>
        <p:txBody>
          <a:bodyPr>
            <a:normAutofit fontScale="90000"/>
          </a:bodyPr>
          <a:lstStyle/>
          <a:p>
            <a:r>
              <a:rPr lang="en-US" b="1" dirty="0">
                <a:latin typeface="Arial" charset="0"/>
                <a:ea typeface="ＭＳ Ｐゴシック" charset="0"/>
              </a:rPr>
              <a:t>Repent by trusting in Christ’s riches (3:18-19).</a:t>
            </a:r>
          </a:p>
        </p:txBody>
      </p:sp>
    </p:spTree>
    <p:extLst>
      <p:ext uri="{BB962C8B-B14F-4D97-AF65-F5344CB8AC3E}">
        <p14:creationId xmlns:p14="http://schemas.microsoft.com/office/powerpoint/2010/main" val="3132942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schemeClr val="tx1"/>
                  </a:glow>
                </a:effectLst>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06748896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schemeClr val="tx1"/>
                  </a:glow>
                </a:effectLst>
              </a:rPr>
              <a:t>"So I advise you to buy gold from me—gold that has been purified by fire. Then you will be rich" (3:18a </a:t>
            </a:r>
            <a:r>
              <a:rPr lang="en-US" sz="3200" b="1" dirty="0">
                <a:solidFill>
                  <a:prstClr val="white"/>
                </a:solidFill>
                <a:effectLst>
                  <a:glow rad="177800">
                    <a:schemeClr val="tx1"/>
                  </a:glow>
                </a:effectLst>
              </a:rPr>
              <a:t>NLT</a:t>
            </a:r>
            <a:r>
              <a:rPr lang="en-US" sz="3600" b="1" dirty="0">
                <a:solidFill>
                  <a:prstClr val="white"/>
                </a:solidFill>
                <a:effectLst>
                  <a:glow rad="177800">
                    <a:schemeClr val="tx1"/>
                  </a:glow>
                </a:effectLst>
              </a:rPr>
              <a:t>)</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schemeClr val="tx1"/>
                  </a:glow>
                </a:effectLst>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4156495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en-US" sz="4000" b="1" dirty="0"/>
              <a:t>Laodicea  Garment Industry</a:t>
            </a:r>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4000" b="1" dirty="0">
                <a:solidFill>
                  <a:prstClr val="white"/>
                </a:solidFill>
              </a:rPr>
              <a:t>Produced a unique black wool</a:t>
            </a:r>
          </a:p>
        </p:txBody>
      </p:sp>
      <p:pic>
        <p:nvPicPr>
          <p:cNvPr id="3" name="Picture 2" descr="rev 3 laodicea black woo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5776" y="1778000"/>
            <a:ext cx="3619500" cy="5080000"/>
          </a:xfrm>
          <a:prstGeom prst="rect">
            <a:avLst/>
          </a:prstGeom>
        </p:spPr>
      </p:pic>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569513326"/>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5" y="427408"/>
            <a:ext cx="3002935" cy="6237311"/>
          </a:xfrm>
          <a:prstGeom prst="rect">
            <a:avLst/>
          </a:prstGeom>
        </p:spPr>
      </p:pic>
      <p:sp>
        <p:nvSpPr>
          <p:cNvPr id="4" name="Title 1"/>
          <p:cNvSpPr txBox="1">
            <a:spLocks/>
          </p:cNvSpPr>
          <p:nvPr/>
        </p:nvSpPr>
        <p:spPr bwMode="auto">
          <a:xfrm>
            <a:off x="2758352" y="2708919"/>
            <a:ext cx="4522146"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52400">
                    <a:schemeClr val="tx1"/>
                  </a:glow>
                </a:effectLst>
              </a:rPr>
              <a:t>"Also buy </a:t>
            </a:r>
            <a:r>
              <a:rPr lang="en-US" sz="3600" b="1" u="sng" dirty="0">
                <a:solidFill>
                  <a:prstClr val="white"/>
                </a:solidFill>
                <a:effectLst>
                  <a:glow rad="152400">
                    <a:schemeClr val="tx1"/>
                  </a:glow>
                </a:effectLst>
              </a:rPr>
              <a:t>white</a:t>
            </a:r>
            <a:r>
              <a:rPr lang="en-US" sz="3600" b="1" dirty="0">
                <a:solidFill>
                  <a:prstClr val="white"/>
                </a:solidFill>
                <a:effectLst>
                  <a:glow rad="152400">
                    <a:schemeClr val="tx1"/>
                  </a:glow>
                </a:effectLst>
              </a:rPr>
              <a:t> garments from me so you will not be shamed by your nakedness" </a:t>
            </a:r>
            <a:br>
              <a:rPr lang="en-US" sz="3600" b="1" dirty="0">
                <a:solidFill>
                  <a:prstClr val="white"/>
                </a:solidFill>
                <a:effectLst>
                  <a:glow rad="152400">
                    <a:schemeClr val="tx1"/>
                  </a:glow>
                </a:effectLst>
              </a:rPr>
            </a:br>
            <a:r>
              <a:rPr lang="en-US" sz="3600" b="1" dirty="0">
                <a:solidFill>
                  <a:prstClr val="white"/>
                </a:solidFill>
                <a:effectLst>
                  <a:glow rad="152400">
                    <a:schemeClr val="tx1"/>
                  </a:glow>
                </a:effectLst>
              </a:rPr>
              <a:t>(3:18b </a:t>
            </a:r>
            <a:r>
              <a:rPr lang="en-US" sz="3600" b="1" dirty="0">
                <a:solidFill>
                  <a:prstClr val="white"/>
                </a:solidFill>
                <a:effectLst>
                  <a:glow rad="177800">
                    <a:schemeClr val="tx1"/>
                  </a:glow>
                </a:effectLst>
              </a:rPr>
              <a:t>NLT</a:t>
            </a:r>
            <a:r>
              <a:rPr lang="en-US" sz="3600" b="1" dirty="0">
                <a:solidFill>
                  <a:prstClr val="white"/>
                </a:solidFill>
                <a:effectLst>
                  <a:glow rad="152400">
                    <a:schemeClr val="tx1"/>
                  </a:glow>
                </a:effectLst>
              </a:rPr>
              <a:t>)</a:t>
            </a:r>
          </a:p>
        </p:txBody>
      </p:sp>
      <p:sp>
        <p:nvSpPr>
          <p:cNvPr id="2" name="Title 1"/>
          <p:cNvSpPr>
            <a:spLocks noGrp="1"/>
          </p:cNvSpPr>
          <p:nvPr>
            <p:ph type="title"/>
          </p:nvPr>
        </p:nvSpPr>
        <p:spPr>
          <a:xfrm>
            <a:off x="37728" y="44624"/>
            <a:ext cx="9070776" cy="792088"/>
          </a:xfrm>
        </p:spPr>
        <p:txBody>
          <a:bodyPr/>
          <a:lstStyle/>
          <a:p>
            <a:r>
              <a:rPr lang="en-US" sz="4000" b="1" dirty="0">
                <a:effectLst>
                  <a:glow rad="152400">
                    <a:schemeClr val="tx1"/>
                  </a:glow>
                </a:effectLst>
              </a:rPr>
              <a:t>Laodicea  Garment Industry</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552746877"/>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normAutofit/>
          </a:bodyPr>
          <a:lstStyle/>
          <a:p>
            <a:r>
              <a:rPr lang="en-US" sz="3200" b="1" dirty="0"/>
              <a:t>Medical School at the Temple of Asclepius</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Exported an eye salve throughout the Roman Empire </a:t>
            </a:r>
          </a:p>
        </p:txBody>
      </p:sp>
      <p:pic>
        <p:nvPicPr>
          <p:cNvPr id="4" name="Picture 3"/>
          <p:cNvPicPr>
            <a:picLocks noChangeAspect="1"/>
          </p:cNvPicPr>
          <p:nvPr/>
        </p:nvPicPr>
        <p:blipFill>
          <a:blip r:embed="rId5"/>
          <a:stretch>
            <a:fillRect/>
          </a:stretch>
        </p:blipFill>
        <p:spPr>
          <a:xfrm>
            <a:off x="-2963" y="3580454"/>
            <a:ext cx="3277546" cy="3277546"/>
          </a:xfrm>
          <a:prstGeom prst="rect">
            <a:avLst/>
          </a:prstGeom>
        </p:spPr>
      </p:pic>
      <p:sp>
        <p:nvSpPr>
          <p:cNvPr id="7" name="Title 1"/>
          <p:cNvSpPr txBox="1">
            <a:spLocks/>
          </p:cNvSpPr>
          <p:nvPr/>
        </p:nvSpPr>
        <p:spPr bwMode="auto">
          <a:xfrm>
            <a:off x="1021560" y="4833637"/>
            <a:ext cx="8086944"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400" dirty="0"/>
              <a:t>"You are blind…" (3:17)</a:t>
            </a:r>
          </a:p>
        </p:txBody>
      </p:sp>
    </p:spTree>
    <p:extLst>
      <p:ext uri="{BB962C8B-B14F-4D97-AF65-F5344CB8AC3E}">
        <p14:creationId xmlns:p14="http://schemas.microsoft.com/office/powerpoint/2010/main" val="374991346"/>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en-US" sz="4000" b="1" dirty="0"/>
              <a:t>Laodicea Medical School</a:t>
            </a:r>
          </a:p>
        </p:txBody>
      </p:sp>
      <p:sp>
        <p:nvSpPr>
          <p:cNvPr id="4" name="Title 1"/>
          <p:cNvSpPr txBox="1">
            <a:spLocks/>
          </p:cNvSpPr>
          <p:nvPr/>
        </p:nvSpPr>
        <p:spPr bwMode="auto">
          <a:xfrm>
            <a:off x="4442016" y="2636912"/>
            <a:ext cx="4701984"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rPr>
              <a:t>"Buy… ointment for your eyes so you will be able to see" </a:t>
            </a:r>
            <a:br>
              <a:rPr lang="en-US" sz="3600" b="1" dirty="0">
                <a:solidFill>
                  <a:prstClr val="white"/>
                </a:solidFill>
              </a:rPr>
            </a:br>
            <a:r>
              <a:rPr lang="en-US" sz="3600" b="1" dirty="0">
                <a:solidFill>
                  <a:prstClr val="white"/>
                </a:solidFill>
              </a:rPr>
              <a:t>(3:18c NLT)</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Exported an eye salve throughout the Roman Empire </a:t>
            </a: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0"/>
            <a:ext cx="4445000" cy="4445000"/>
          </a:xfrm>
          <a:prstGeom prst="rect">
            <a:avLst/>
          </a:prstGeom>
        </p:spPr>
      </p:pic>
      <p:sp>
        <p:nvSpPr>
          <p:cNvPr id="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364</a:t>
            </a:r>
            <a:endParaRPr lang="en-US" b="1" dirty="0">
              <a:solidFill>
                <a:srgbClr val="000000"/>
              </a:solidFill>
              <a:latin typeface="Arial"/>
              <a:cs typeface="Arial"/>
            </a:endParaRPr>
          </a:p>
        </p:txBody>
      </p:sp>
    </p:spTree>
    <p:extLst>
      <p:ext uri="{BB962C8B-B14F-4D97-AF65-F5344CB8AC3E}">
        <p14:creationId xmlns:p14="http://schemas.microsoft.com/office/powerpoint/2010/main" val="21513199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9" name="Picture 8">
            <a:extLst>
              <a:ext uri="{FF2B5EF4-FFF2-40B4-BE49-F238E27FC236}">
                <a16:creationId xmlns:a16="http://schemas.microsoft.com/office/drawing/2014/main" id="{F1D1B5DE-0CC5-D340-A56A-45424A62461B}"/>
              </a:ext>
            </a:extLst>
          </p:cNvPr>
          <p:cNvPicPr>
            <a:picLocks noChangeAspect="1"/>
          </p:cNvPicPr>
          <p:nvPr/>
        </p:nvPicPr>
        <p:blipFill>
          <a:blip r:embed="rId3"/>
          <a:stretch>
            <a:fillRect/>
          </a:stretch>
        </p:blipFill>
        <p:spPr>
          <a:xfrm>
            <a:off x="35496" y="1185937"/>
            <a:ext cx="9144000" cy="5715000"/>
          </a:xfrm>
          <a:prstGeom prst="rect">
            <a:avLst/>
          </a:prstGeom>
        </p:spPr>
      </p:pic>
      <p:sp>
        <p:nvSpPr>
          <p:cNvPr id="6" name="Title 1"/>
          <p:cNvSpPr txBox="1">
            <a:spLocks/>
          </p:cNvSpPr>
          <p:nvPr/>
        </p:nvSpPr>
        <p:spPr bwMode="auto">
          <a:xfrm>
            <a:off x="15826" y="908720"/>
            <a:ext cx="9070776" cy="79208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prstClr val="black"/>
                  </a:glow>
                </a:effectLst>
              </a:rPr>
              <a:t>The assessment by Jesus:</a:t>
            </a:r>
          </a:p>
        </p:txBody>
      </p:sp>
    </p:spTree>
    <p:extLst>
      <p:ext uri="{BB962C8B-B14F-4D97-AF65-F5344CB8AC3E}">
        <p14:creationId xmlns:p14="http://schemas.microsoft.com/office/powerpoint/2010/main" val="282994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A Christian can be in the middle</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The Spectrum</a:t>
            </a: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
        <p:nvSpPr>
          <p:cNvPr id="3" name="Oval 2"/>
          <p:cNvSpPr/>
          <p:nvPr/>
        </p:nvSpPr>
        <p:spPr bwMode="auto">
          <a:xfrm>
            <a:off x="3279782" y="1639651"/>
            <a:ext cx="1993593" cy="3688172"/>
          </a:xfrm>
          <a:prstGeom prst="ellipse">
            <a:avLst/>
          </a:prstGeom>
          <a:no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533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Buy from Christ refined gold, white clothes, and eye salve.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378606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None!</a:t>
              </a:r>
            </a:p>
            <a:p>
              <a:pPr algn="ctr" defTabSz="914400" eaLnBrk="0" fontAlgn="base" hangingPunct="0">
                <a:spcBef>
                  <a:spcPct val="0"/>
                </a:spcBef>
                <a:spcAft>
                  <a:spcPct val="0"/>
                </a:spcAft>
                <a:defRPr/>
              </a:pP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But there is an invitation!</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41597270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5302"/>
            <a:ext cx="9109048" cy="6072698"/>
          </a:xfrm>
          <a:prstGeom prst="rect">
            <a:avLst/>
          </a:prstGeom>
        </p:spPr>
      </p:pic>
      <p:sp>
        <p:nvSpPr>
          <p:cNvPr id="841730" name="Rectangle 2"/>
          <p:cNvSpPr>
            <a:spLocks noGrp="1" noChangeArrowheads="1"/>
          </p:cNvSpPr>
          <p:nvPr>
            <p:ph type="title"/>
          </p:nvPr>
        </p:nvSpPr>
        <p:spPr>
          <a:xfrm>
            <a:off x="0" y="-116698"/>
            <a:ext cx="9144000" cy="1328192"/>
          </a:xfrm>
          <a:effectLst/>
        </p:spPr>
        <p:txBody>
          <a:bodyPr>
            <a:normAutofit/>
          </a:bodyPr>
          <a:lstStyle/>
          <a:p>
            <a:pPr>
              <a:defRPr/>
            </a:pPr>
            <a:r>
              <a:rPr lang="en-US" b="1" dirty="0">
                <a:effectLst>
                  <a:glow rad="165100">
                    <a:schemeClr val="tx1"/>
                  </a:glow>
                </a:effectLst>
                <a:ea typeface="ＭＳ Ｐゴシック" charset="0"/>
              </a:rPr>
              <a:t>Jesus to Philadelphia</a:t>
            </a: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(3:8)</a:t>
            </a:r>
          </a:p>
        </p:txBody>
      </p:sp>
    </p:spTree>
    <p:extLst>
      <p:ext uri="{BB962C8B-B14F-4D97-AF65-F5344CB8AC3E}">
        <p14:creationId xmlns:p14="http://schemas.microsoft.com/office/powerpoint/2010/main" val="1169246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600400" cy="5508037"/>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If you hear my voice and open the door, I will come in…"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4800" b="1" dirty="0">
                <a:effectLst>
                  <a:glow rad="317500">
                    <a:schemeClr val="tx1">
                      <a:alpha val="75000"/>
                    </a:schemeClr>
                  </a:glow>
                </a:effectLst>
                <a:latin typeface="Arial" charset="0"/>
                <a:ea typeface="ＭＳ Ｐゴシック" charset="0"/>
              </a:rPr>
              <a:t>Receive Christ into your life</a:t>
            </a:r>
            <a:endParaRPr lang="en-US" sz="4800" b="1" dirty="0">
              <a:effectLst>
                <a:glow rad="3175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865086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76441" y="0"/>
            <a:ext cx="3337926" cy="5078906"/>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a:t>
            </a:r>
            <a:r>
              <a:rPr lang="en-US" altLang="ja-JP" sz="4000" b="1" i="1" dirty="0">
                <a:solidFill>
                  <a:srgbClr val="FFFF00"/>
                </a:solidFill>
                <a:effectLst>
                  <a:glow rad="317500">
                    <a:schemeClr val="tx1">
                      <a:alpha val="75000"/>
                    </a:schemeClr>
                  </a:glow>
                </a:effectLst>
                <a:latin typeface="Arial" charset="0"/>
                <a:ea typeface="ＭＳ Ｐゴシック" charset="0"/>
              </a:rPr>
              <a:t> If anyone hears</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altLang="ja-JP" b="1" dirty="0">
                <a:solidFill>
                  <a:srgbClr val="FFFFFF"/>
                </a:solidFill>
                <a:effectLst>
                  <a:glow rad="317500">
                    <a:srgbClr val="000000">
                      <a:alpha val="75000"/>
                    </a:srgbClr>
                  </a:glow>
                </a:effectLst>
                <a:latin typeface="Arial" charset="0"/>
                <a:ea typeface="ＭＳ Ｐゴシック" charset="0"/>
              </a:rPr>
              <a:t>Is the invitation to a believer or non-believer?</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498526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l"/>
            <a:r>
              <a:rPr lang="en-US" altLang="ja-JP" sz="4000" b="1" dirty="0">
                <a:effectLst>
                  <a:glow rad="317500">
                    <a:schemeClr val="tx1">
                      <a:alpha val="75000"/>
                    </a:schemeClr>
                  </a:glow>
                </a:effectLst>
                <a:latin typeface="Arial" charset="0"/>
                <a:ea typeface="ＭＳ Ｐゴシック" charset="0"/>
              </a:rPr>
              <a:t>"…and we will share a meal together as friends" (3:20b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4800" b="1" dirty="0">
                <a:solidFill>
                  <a:srgbClr val="FFFFFF"/>
                </a:solidFill>
                <a:effectLst>
                  <a:glow rad="317500">
                    <a:srgbClr val="000000">
                      <a:alpha val="75000"/>
                    </a:srgbClr>
                  </a:glow>
                </a:effectLst>
                <a:latin typeface="Arial" charset="0"/>
                <a:ea typeface="ＭＳ Ｐゴシック" charset="0"/>
              </a:rPr>
              <a:t>Receive Christ into your life</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627730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91269" y="1676400"/>
            <a:ext cx="3810000" cy="3962400"/>
          </a:xfrm>
        </p:spPr>
        <p:txBody>
          <a:bodyPr/>
          <a:lstStyle/>
          <a:p>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(3:21-22).</a:t>
            </a:r>
            <a:endParaRPr lang="en-US" sz="4800"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518475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Buy from Christ refined gold, white clothes, and eye salve.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060310" y="836712"/>
              <a:ext cx="2743747" cy="3373772"/>
            </a:xfrm>
            <a:prstGeom prst="rect">
              <a:avLst/>
            </a:prstGeom>
            <a:noFill/>
          </p:spPr>
          <p:txBody>
            <a:bodyPr>
              <a:spAutoFit/>
            </a:bodyPr>
            <a:lstStyle/>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047003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FF0000"/>
                </a:solidFill>
              </a:rPr>
              <a:t>"He who overcomes"</a:t>
            </a:r>
            <a:r>
              <a:rPr lang="en-US" dirty="0">
                <a:solidFill>
                  <a:srgbClr val="000000"/>
                </a:solidFill>
              </a:rPr>
              <a:t> (NAU)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716018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him who overcomes, I will grant to </a:t>
            </a:r>
            <a:r>
              <a:rPr lang="en-US">
                <a:solidFill>
                  <a:srgbClr val="FF0000"/>
                </a:solidFill>
              </a:rPr>
              <a:t>eat of the tree of life</a:t>
            </a:r>
            <a:r>
              <a:rPr lang="en-US">
                <a:solidFill>
                  <a:srgbClr val="000000"/>
                </a:solidFill>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76036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will </a:t>
            </a:r>
            <a:r>
              <a:rPr lang="en-US">
                <a:solidFill>
                  <a:srgbClr val="FF0000"/>
                </a:solidFill>
              </a:rPr>
              <a:t>not be hurt by the second death</a:t>
            </a:r>
            <a:r>
              <a:rPr lang="en-US">
                <a:solidFill>
                  <a:srgbClr val="000000"/>
                </a:solidFill>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567302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en-US" sz="8000" b="1" dirty="0">
                <a:solidFill>
                  <a:schemeClr val="bg2">
                    <a:lumMod val="50000"/>
                  </a:schemeClr>
                </a:solidFill>
                <a:latin typeface="Arial" charset="0"/>
                <a:ea typeface="ＭＳ Ｐゴシック" charset="0"/>
              </a:rPr>
              <a:t>Are you lukewarm?</a:t>
            </a:r>
          </a:p>
        </p:txBody>
      </p:sp>
    </p:spTree>
    <p:extLst>
      <p:ext uri="{BB962C8B-B14F-4D97-AF65-F5344CB8AC3E}">
        <p14:creationId xmlns:p14="http://schemas.microsoft.com/office/powerpoint/2010/main" val="2937515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a:t>
            </a:r>
            <a:br>
              <a:rPr lang="en-US">
                <a:solidFill>
                  <a:srgbClr val="000000"/>
                </a:solidFill>
              </a:rPr>
            </a:br>
            <a:r>
              <a:rPr lang="en-US">
                <a:solidFill>
                  <a:srgbClr val="000000"/>
                </a:solidFill>
              </a:rPr>
              <a:t>him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a:t>
            </a:r>
            <a:br>
              <a:rPr lang="en-US">
                <a:solidFill>
                  <a:srgbClr val="000000"/>
                </a:solidFill>
              </a:rPr>
            </a:br>
            <a:r>
              <a:rPr lang="en-US">
                <a:solidFill>
                  <a:srgbClr val="000000"/>
                </a:solidFill>
              </a:rPr>
              <a:t>to him I will give some of the </a:t>
            </a:r>
            <a:r>
              <a:rPr lang="en-US">
                <a:solidFill>
                  <a:srgbClr val="FF0000"/>
                </a:solidFill>
              </a:rPr>
              <a:t>hidden manna</a:t>
            </a:r>
            <a:r>
              <a:rPr lang="en-US">
                <a:solidFill>
                  <a:srgbClr val="000000"/>
                </a:solidFill>
              </a:rPr>
              <a:t>, and I will give him a </a:t>
            </a:r>
            <a:r>
              <a:rPr lang="en-US">
                <a:solidFill>
                  <a:srgbClr val="FF0000"/>
                </a:solidFill>
              </a:rPr>
              <a:t>white stone</a:t>
            </a:r>
            <a:r>
              <a:rPr lang="en-US">
                <a:solidFill>
                  <a:srgbClr val="000000"/>
                </a:solidFill>
              </a:rPr>
              <a:t>, and a </a:t>
            </a:r>
            <a:r>
              <a:rPr lang="en-US">
                <a:solidFill>
                  <a:srgbClr val="FF0000"/>
                </a:solidFill>
              </a:rPr>
              <a:t>new name</a:t>
            </a:r>
            <a:r>
              <a:rPr lang="en-US">
                <a:solidFill>
                  <a:srgbClr val="000000"/>
                </a:solidFill>
              </a:rPr>
              <a:t> written </a:t>
            </a:r>
            <a:br>
              <a:rPr lang="en-US">
                <a:solidFill>
                  <a:srgbClr val="000000"/>
                </a:solidFill>
              </a:rPr>
            </a:br>
            <a:r>
              <a:rPr lang="en-US">
                <a:solidFill>
                  <a:srgbClr val="000000"/>
                </a:solidFill>
              </a:rPr>
              <a:t>on the stone which </a:t>
            </a:r>
            <a:br>
              <a:rPr lang="en-US">
                <a:solidFill>
                  <a:srgbClr val="000000"/>
                </a:solidFill>
              </a:rPr>
            </a:br>
            <a:r>
              <a:rPr lang="en-US">
                <a:solidFill>
                  <a:srgbClr val="000000"/>
                </a:solidFill>
              </a:rPr>
              <a:t>no one knows but he </a:t>
            </a:r>
            <a:br>
              <a:rPr lang="en-US">
                <a:solidFill>
                  <a:srgbClr val="000000"/>
                </a:solidFill>
              </a:rPr>
            </a:br>
            <a:r>
              <a:rPr lang="en-US">
                <a:solidFill>
                  <a:srgbClr val="000000"/>
                </a:solidFill>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125854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and he who keeps My deeds until the end, TO HIM I WILL GIVE </a:t>
            </a:r>
            <a:r>
              <a:rPr lang="en-US">
                <a:solidFill>
                  <a:srgbClr val="FF0000"/>
                </a:solidFill>
              </a:rPr>
              <a:t>AUTHORITY OVER THE NATIONS</a:t>
            </a:r>
            <a:r>
              <a:rPr lang="en-US">
                <a:solidFill>
                  <a:srgbClr val="000000"/>
                </a:solidFill>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4212034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will thus be </a:t>
            </a:r>
            <a:r>
              <a:rPr lang="en-US">
                <a:solidFill>
                  <a:srgbClr val="FF0000"/>
                </a:solidFill>
              </a:rPr>
              <a:t>clothed in white garments</a:t>
            </a:r>
            <a:r>
              <a:rPr lang="en-US">
                <a:solidFill>
                  <a:srgbClr val="000000"/>
                </a:solidFill>
              </a:rPr>
              <a:t>; and I will </a:t>
            </a:r>
            <a:r>
              <a:rPr lang="en-US">
                <a:solidFill>
                  <a:srgbClr val="FF0000"/>
                </a:solidFill>
              </a:rPr>
              <a:t>not erase his name</a:t>
            </a:r>
            <a:r>
              <a:rPr lang="en-US">
                <a:solidFill>
                  <a:srgbClr val="000000"/>
                </a:solidFill>
              </a:rPr>
              <a:t> from the book of life, and I</a:t>
            </a:r>
            <a:br>
              <a:rPr lang="en-US">
                <a:solidFill>
                  <a:srgbClr val="000000"/>
                </a:solidFill>
              </a:rPr>
            </a:br>
            <a:r>
              <a:rPr lang="en-US">
                <a:solidFill>
                  <a:srgbClr val="000000"/>
                </a:solidFill>
              </a:rPr>
              <a:t> will </a:t>
            </a:r>
            <a:r>
              <a:rPr lang="en-US">
                <a:solidFill>
                  <a:srgbClr val="FF0000"/>
                </a:solidFill>
              </a:rPr>
              <a:t>confess his name</a:t>
            </a:r>
            <a:r>
              <a:rPr lang="en-US">
                <a:solidFill>
                  <a:srgbClr val="000000"/>
                </a:solidFill>
              </a:rPr>
              <a:t> </a:t>
            </a:r>
            <a:br>
              <a:rPr lang="en-US">
                <a:solidFill>
                  <a:srgbClr val="000000"/>
                </a:solidFill>
              </a:rPr>
            </a:br>
            <a:r>
              <a:rPr lang="en-US">
                <a:solidFill>
                  <a:srgbClr val="000000"/>
                </a:solidFill>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378776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840799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716688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886319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en-US" sz="6000" b="1" dirty="0">
                <a:latin typeface="Arial" charset="0"/>
                <a:ea typeface="ＭＳ Ｐゴシック" charset="0"/>
              </a:rPr>
              <a:t>How can you cure spiritual </a:t>
            </a:r>
            <a:r>
              <a:rPr lang="en-US" sz="6000" b="1" dirty="0">
                <a:solidFill>
                  <a:srgbClr val="FFFF00"/>
                </a:solidFill>
                <a:latin typeface="Arial" charset="0"/>
                <a:ea typeface="ＭＳ Ｐゴシック" charset="0"/>
              </a:rPr>
              <a:t>apathy</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348722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en-US" sz="5400" b="1" dirty="0">
                <a:effectLst>
                  <a:glow rad="152400">
                    <a:schemeClr val="tx1"/>
                  </a:glow>
                </a:effectLst>
                <a:latin typeface="Arial" charset="0"/>
                <a:ea typeface="ＭＳ Ｐゴシック" charset="0"/>
              </a:rPr>
              <a:t>Replace </a:t>
            </a:r>
            <a:r>
              <a:rPr lang="en-US" sz="5400" b="1" dirty="0">
                <a:solidFill>
                  <a:srgbClr val="FFFF00"/>
                </a:solidFill>
                <a:effectLst>
                  <a:glow rad="152400">
                    <a:schemeClr val="tx1"/>
                  </a:glow>
                </a:effectLst>
                <a:latin typeface="Arial" charset="0"/>
                <a:ea typeface="ＭＳ Ｐゴシック" charset="0"/>
              </a:rPr>
              <a:t>self</a:t>
            </a:r>
            <a:r>
              <a:rPr lang="en-US" sz="5400" b="1" dirty="0">
                <a:effectLst>
                  <a:glow rad="152400">
                    <a:schemeClr val="tx1"/>
                  </a:glow>
                </a:effectLst>
                <a:latin typeface="Arial" charset="0"/>
                <a:ea typeface="ＭＳ Ｐゴシック" charset="0"/>
              </a:rPr>
              <a:t>-reliance with </a:t>
            </a:r>
            <a:r>
              <a:rPr lang="en-US" sz="5400" b="1" dirty="0">
                <a:solidFill>
                  <a:srgbClr val="FFFF00"/>
                </a:solidFill>
                <a:effectLst>
                  <a:glow rad="152400">
                    <a:schemeClr val="tx1"/>
                  </a:glow>
                </a:effectLst>
                <a:latin typeface="Arial" charset="0"/>
                <a:ea typeface="ＭＳ Ｐゴシック" charset="0"/>
              </a:rPr>
              <a:t>Christ</a:t>
            </a:r>
            <a:r>
              <a:rPr lang="en-US" sz="5400" b="1" dirty="0">
                <a:effectLst>
                  <a:glow rad="152400">
                    <a:schemeClr val="tx1"/>
                  </a:glow>
                </a:effectLst>
                <a:latin typeface="Arial" charset="0"/>
                <a:ea typeface="ＭＳ Ｐゴシック" charset="0"/>
              </a:rPr>
              <a:t>-reliance </a:t>
            </a: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52400">
                    <a:schemeClr val="tx1"/>
                  </a:glow>
                </a:effectLst>
                <a:latin typeface="Arial" charset="0"/>
                <a:ea typeface="ＭＳ Ｐゴシック" charset="0"/>
              </a:rPr>
              <a:t>Main Idea</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21880797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4831378" y="557624"/>
            <a:ext cx="4312621" cy="1787206"/>
          </a:xfrm>
          <a:noFill/>
        </p:spPr>
        <p:txBody>
          <a:bodyPr/>
          <a:lstStyle/>
          <a:p>
            <a:r>
              <a:rPr lang="en-US" sz="8000" b="1" dirty="0">
                <a:solidFill>
                  <a:srgbClr val="FF0000"/>
                </a:solidFill>
                <a:latin typeface="Bradley Hand ITC TT-Bold"/>
                <a:ea typeface="ＭＳ Ｐゴシック" charset="0"/>
                <a:cs typeface="Bradley Hand ITC TT-Bold"/>
              </a:rPr>
              <a:t>Be Hot!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latin typeface="Arial" charset="0"/>
                <a:ea typeface="ＭＳ Ｐゴシック" charset="0"/>
              </a:rPr>
              <a:t>Three "</a:t>
            </a:r>
            <a:r>
              <a:rPr lang="en-US" sz="4800" b="1" dirty="0" err="1">
                <a:latin typeface="Arial" charset="0"/>
                <a:ea typeface="ＭＳ Ｐゴシック" charset="0"/>
              </a:rPr>
              <a:t>Rs</a:t>
            </a:r>
            <a:r>
              <a:rPr lang="en-US" sz="4800" b="1" dirty="0">
                <a:latin typeface="Arial" charset="0"/>
                <a:ea typeface="ＭＳ Ｐゴシック" charset="0"/>
              </a:rPr>
              <a:t>" to cure apathy…</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i="1" dirty="0">
                <a:latin typeface="Arial" charset="0"/>
                <a:ea typeface="ＭＳ Ｐゴシック" charset="0"/>
              </a:rPr>
              <a:t>Rev. 3:14-22</a:t>
            </a:r>
          </a:p>
        </p:txBody>
      </p:sp>
    </p:spTree>
    <p:extLst>
      <p:ext uri="{BB962C8B-B14F-4D97-AF65-F5344CB8AC3E}">
        <p14:creationId xmlns:p14="http://schemas.microsoft.com/office/powerpoint/2010/main" val="619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47301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en-US" sz="6000" b="1" dirty="0">
                <a:latin typeface="Arial" charset="0"/>
                <a:ea typeface="ＭＳ Ｐゴシック" charset="0"/>
              </a:rPr>
              <a:t>How can you cure spiritual </a:t>
            </a:r>
            <a:r>
              <a:rPr lang="en-US" sz="6000" b="1" dirty="0">
                <a:solidFill>
                  <a:srgbClr val="FFFF00"/>
                </a:solidFill>
                <a:latin typeface="Arial" charset="0"/>
                <a:ea typeface="ＭＳ Ｐゴシック" charset="0"/>
              </a:rPr>
              <a:t>apathy</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40219928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second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Respond</a:t>
            </a:r>
            <a:r>
              <a:rPr lang="en-US" b="1" dirty="0">
                <a:solidFill>
                  <a:srgbClr val="FFFFFF"/>
                </a:solidFill>
                <a:effectLst>
                  <a:glow rad="165100">
                    <a:schemeClr val="tx1"/>
                  </a:glow>
                </a:effectLst>
                <a:latin typeface="Arial" charset="0"/>
                <a:ea typeface="ＭＳ Ｐゴシック" charset="0"/>
              </a:rPr>
              <a:t> to Christ’s rebuke</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051812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effectLst>
                  <a:glow rad="165100">
                    <a:schemeClr val="tx1"/>
                  </a:glow>
                </a:effectLst>
                <a:latin typeface="Arial" charset="0"/>
                <a:ea typeface="ＭＳ Ｐゴシック" charset="0"/>
              </a:rPr>
              <a:t>The third way to cure spiritual apathy is to…</a:t>
            </a: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Receive </a:t>
            </a:r>
            <a:r>
              <a:rPr lang="en-US" b="1" dirty="0">
                <a:effectLst>
                  <a:glow rad="165100">
                    <a:schemeClr val="tx1"/>
                  </a:glow>
                </a:effectLst>
                <a:latin typeface="Arial" charset="0"/>
                <a:ea typeface="ＭＳ Ｐゴシック" charset="0"/>
              </a:rPr>
              <a:t>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t>
            </a:r>
            <a:r>
              <a:rPr lang="en-US" b="1" dirty="0">
                <a:solidFill>
                  <a:srgbClr val="FFFFFF"/>
                </a:solidFill>
                <a:effectLst>
                  <a:glow rad="165100">
                    <a:schemeClr val="tx1"/>
                  </a:glow>
                </a:effectLst>
                <a:latin typeface="Arial" charset="0"/>
                <a:ea typeface="ＭＳ Ｐゴシック" charset="0"/>
              </a:rPr>
              <a:t>riches </a:t>
            </a:r>
            <a:r>
              <a:rPr lang="en-US" b="1" dirty="0">
                <a:effectLst>
                  <a:glow rad="165100">
                    <a:schemeClr val="tx1"/>
                  </a:glow>
                </a:effectLst>
                <a:latin typeface="Arial" charset="0"/>
                <a:ea typeface="ＭＳ Ｐゴシック" charset="0"/>
              </a:rPr>
              <a:t>and rule</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effectLst>
                  <a:glow rad="165100">
                    <a:schemeClr val="tx1"/>
                  </a:glow>
                </a:effectLst>
                <a:latin typeface="Arial" charset="0"/>
                <a:ea typeface="ＭＳ Ｐゴシック" charset="0"/>
              </a:rPr>
              <a:t>Rev.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639818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en-US" sz="4000" b="1" dirty="0">
                <a:latin typeface="Arial" charset="0"/>
                <a:ea typeface="ＭＳ Ｐゴシック" charset="0"/>
              </a:rPr>
              <a:t>How are you like luxurious yet lukewarm Laodicea?</a:t>
            </a: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lgn="l"/>
            <a:r>
              <a:rPr lang="en-US" sz="6000" b="1" dirty="0">
                <a:effectLst>
                  <a:glow rad="101600">
                    <a:schemeClr val="tx1"/>
                  </a:glow>
                </a:effectLst>
                <a:latin typeface="Arial" charset="0"/>
                <a:ea typeface="ＭＳ Ｐゴシック" charset="0"/>
              </a:rPr>
              <a:t>LUKEWARM…</a:t>
            </a:r>
            <a:br>
              <a:rPr lang="en-US" sz="6000" b="1" dirty="0">
                <a:effectLst>
                  <a:glow rad="101600">
                    <a:schemeClr val="tx1"/>
                  </a:glow>
                </a:effectLst>
                <a:latin typeface="Arial" charset="0"/>
                <a:ea typeface="ＭＳ Ｐゴシック" charset="0"/>
              </a:rPr>
            </a:br>
            <a:r>
              <a:rPr lang="en-US" sz="4000" b="1" i="1" dirty="0">
                <a:effectLst>
                  <a:glow rad="101600">
                    <a:schemeClr val="tx1"/>
                  </a:glow>
                </a:effectLst>
                <a:latin typeface="Arial" charset="0"/>
                <a:ea typeface="ＭＳ Ｐゴシック" charset="0"/>
              </a:rPr>
              <a:t>AND LOVING IT</a:t>
            </a:r>
            <a:endParaRPr lang="en-US" sz="4800" b="1" i="1" dirty="0">
              <a:effectLst>
                <a:glow rad="101600">
                  <a:schemeClr val="tx1"/>
                </a:glow>
              </a:effectLst>
              <a:latin typeface="Arial" charset="0"/>
              <a:ea typeface="ＭＳ Ｐゴシック" charset="0"/>
            </a:endParaRPr>
          </a:p>
        </p:txBody>
      </p:sp>
    </p:spTree>
    <p:extLst>
      <p:ext uri="{BB962C8B-B14F-4D97-AF65-F5344CB8AC3E}">
        <p14:creationId xmlns:p14="http://schemas.microsoft.com/office/powerpoint/2010/main" val="24908007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b="1" dirty="0">
                <a:latin typeface="Arial" charset="0"/>
                <a:ea typeface="ＭＳ Ｐゴシック" charset="0"/>
              </a:rPr>
              <a:t>What does lukewarm look like?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effectLst>
                  <a:glow rad="152400">
                    <a:schemeClr val="tx1"/>
                  </a:glow>
                </a:effectLst>
                <a:latin typeface="Arial" charset="0"/>
                <a:ea typeface="ＭＳ Ｐゴシック" charset="0"/>
              </a:rPr>
              <a:t>Loss of spiritual passion</a:t>
            </a:r>
          </a:p>
        </p:txBody>
      </p:sp>
    </p:spTree>
    <p:extLst>
      <p:ext uri="{BB962C8B-B14F-4D97-AF65-F5344CB8AC3E}">
        <p14:creationId xmlns:p14="http://schemas.microsoft.com/office/powerpoint/2010/main" val="1736596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en-US" b="1" dirty="0">
                <a:latin typeface="Arial" charset="0"/>
                <a:ea typeface="ＭＳ Ｐゴシック" charset="0"/>
              </a:rPr>
              <a:t>What does lukewarm look like?</a:t>
            </a: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b="1" dirty="0">
                <a:solidFill>
                  <a:schemeClr val="tx1"/>
                </a:solidFill>
                <a:latin typeface="Arial" charset="0"/>
                <a:ea typeface="ＭＳ Ｐゴシック" charset="0"/>
              </a:rPr>
              <a:t>Not listening</a:t>
            </a:r>
          </a:p>
        </p:txBody>
      </p:sp>
    </p:spTree>
    <p:extLst>
      <p:ext uri="{BB962C8B-B14F-4D97-AF65-F5344CB8AC3E}">
        <p14:creationId xmlns:p14="http://schemas.microsoft.com/office/powerpoint/2010/main" val="4087985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395112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152400">
                    <a:schemeClr val="tx1"/>
                  </a:glow>
                </a:effectLst>
                <a:latin typeface="Arial" charset="0"/>
                <a:ea typeface="ＭＳ Ｐゴシック" charset="0"/>
              </a:rPr>
              <a:t>"To be satisfied with where you are spiritually is to commit spiritual suicide!"</a:t>
            </a:r>
            <a:br>
              <a:rPr lang="en-US" sz="4000" b="1" dirty="0">
                <a:effectLst>
                  <a:glow rad="152400">
                    <a:schemeClr val="tx1"/>
                  </a:glow>
                </a:effectLst>
                <a:latin typeface="Arial" charset="0"/>
                <a:ea typeface="ＭＳ Ｐゴシック" charset="0"/>
              </a:rPr>
            </a:br>
            <a:endParaRPr lang="en-US" sz="4000" b="1" dirty="0">
              <a:effectLst>
                <a:glow rad="152400">
                  <a:schemeClr val="tx1"/>
                </a:glow>
              </a:effectLst>
              <a:latin typeface="Arial" charset="0"/>
              <a:ea typeface="ＭＳ Ｐゴシック" charset="0"/>
            </a:endParaRPr>
          </a:p>
          <a:p>
            <a:r>
              <a:rPr lang="en-US" sz="4000" b="1" dirty="0">
                <a:effectLst>
                  <a:glow rad="152400">
                    <a:schemeClr val="tx1"/>
                  </a:glow>
                </a:effectLst>
                <a:latin typeface="Arial" charset="0"/>
                <a:ea typeface="ＭＳ Ｐゴシック" charset="0"/>
              </a:rPr>
              <a:t>—Lisa Haven</a:t>
            </a: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sz="4000" b="1" dirty="0">
              <a:effectLst>
                <a:glow rad="152400">
                  <a:schemeClr val="tx1"/>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Where are you on the continuum?</a:t>
            </a: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kern="1200" dirty="0">
                <a:effectLst>
                  <a:glow rad="152400">
                    <a:schemeClr val="tx1"/>
                  </a:glow>
                </a:effectLst>
                <a:latin typeface="Arial" charset="0"/>
                <a:ea typeface="ＭＳ Ｐゴシック" charset="0"/>
              </a:rPr>
              <a:t>Don</a:t>
            </a:r>
            <a:r>
              <a:rPr lang="fr-FR" sz="4000" b="1" kern="1200" dirty="0">
                <a:effectLst>
                  <a:glow rad="152400">
                    <a:schemeClr val="tx1"/>
                  </a:glow>
                </a:effectLst>
                <a:latin typeface="Arial" charset="0"/>
                <a:ea typeface="ＭＳ Ｐゴシック" charset="0"/>
              </a:rPr>
              <a:t>'</a:t>
            </a:r>
            <a:r>
              <a:rPr lang="en-US" sz="4000" b="1" kern="1200" dirty="0">
                <a:effectLst>
                  <a:glow rad="152400">
                    <a:schemeClr val="tx1"/>
                  </a:glow>
                </a:effectLst>
                <a:latin typeface="Arial" charset="0"/>
                <a:ea typeface="ＭＳ Ｐゴシック" charset="0"/>
              </a:rPr>
              <a:t>t be satisfied!</a:t>
            </a:r>
          </a:p>
        </p:txBody>
      </p:sp>
    </p:spTree>
    <p:extLst>
      <p:ext uri="{BB962C8B-B14F-4D97-AF65-F5344CB8AC3E}">
        <p14:creationId xmlns:p14="http://schemas.microsoft.com/office/powerpoint/2010/main" val="31901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177800">
                    <a:schemeClr val="tx1"/>
                  </a:glow>
                </a:effectLst>
              </a:rPr>
              <a:t>"Everyone who acknowledges me publicly here on earth, I will also acknowledge before my Father in heaven. </a:t>
            </a:r>
            <a:r>
              <a:rPr lang="en-US" sz="3200" b="1" baseline="30000" dirty="0">
                <a:effectLst>
                  <a:glow rad="177800">
                    <a:schemeClr val="tx1"/>
                  </a:glow>
                </a:effectLst>
              </a:rPr>
              <a:t>33 </a:t>
            </a:r>
            <a:r>
              <a:rPr lang="en-US" sz="3200" b="1" dirty="0">
                <a:effectLst>
                  <a:glow rad="177800">
                    <a:schemeClr val="tx1"/>
                  </a:glow>
                </a:effectLst>
              </a:rPr>
              <a:t>But everyone who denies me here on earth, I will also deny before my Father in heaven."</a:t>
            </a:r>
          </a:p>
          <a:p>
            <a:endParaRPr lang="en-US" sz="3200" b="1" dirty="0">
              <a:effectLst>
                <a:glow rad="177800">
                  <a:schemeClr val="tx1"/>
                </a:glow>
              </a:effectLst>
            </a:endParaRPr>
          </a:p>
          <a:p>
            <a:r>
              <a:rPr lang="en-US" sz="3200" b="1" baseline="30000" dirty="0">
                <a:effectLst>
                  <a:glow rad="177800">
                    <a:schemeClr val="tx1"/>
                  </a:glow>
                </a:effectLst>
              </a:rPr>
              <a:t>34 </a:t>
            </a:r>
            <a:r>
              <a:rPr lang="en-US" sz="3200" b="1" dirty="0">
                <a:effectLst>
                  <a:glow rad="177800">
                    <a:schemeClr val="tx1"/>
                  </a:glow>
                </a:effectLst>
              </a:rPr>
              <a:t>"Don</a:t>
            </a:r>
            <a:r>
              <a:rPr lang="fr-FR" sz="3200" b="1" dirty="0">
                <a:effectLst>
                  <a:glow rad="177800">
                    <a:schemeClr val="tx1"/>
                  </a:glow>
                </a:effectLst>
              </a:rPr>
              <a:t>'</a:t>
            </a:r>
            <a:r>
              <a:rPr lang="en-US" sz="3200" b="1" dirty="0">
                <a:effectLst>
                  <a:glow rad="177800">
                    <a:schemeClr val="tx1"/>
                  </a:glow>
                </a:effectLst>
              </a:rPr>
              <a:t>t imagine that I came to bring peace to the earth! I came not to bring peace, but a sword."</a:t>
            </a:r>
            <a:endParaRPr lang="en-US" sz="3200" b="1" dirty="0">
              <a:effectLst>
                <a:glow rad="177800">
                  <a:schemeClr val="tx1"/>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33964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baseline="30000" dirty="0">
                <a:effectLst>
                  <a:glow rad="177800">
                    <a:schemeClr val="tx1"/>
                  </a:glow>
                </a:effectLst>
              </a:rPr>
              <a:t>35</a:t>
            </a:r>
            <a:r>
              <a:rPr lang="en-US" sz="3200" b="1" dirty="0">
                <a:effectLst>
                  <a:glow rad="177800">
                    <a:schemeClr val="tx1"/>
                  </a:glow>
                </a:effectLst>
              </a:rPr>
              <a:t> "I have come to set a man against his father,  a daughter against her mother, </a:t>
            </a:r>
          </a:p>
          <a:p>
            <a:r>
              <a:rPr lang="en-US" sz="3200" b="1" dirty="0">
                <a:effectLst>
                  <a:glow rad="177800">
                    <a:schemeClr val="tx1"/>
                  </a:glow>
                </a:effectLst>
              </a:rPr>
              <a:t>	 and a daughter-in-law against her mother-in-law.</a:t>
            </a:r>
          </a:p>
          <a:p>
            <a:r>
              <a:rPr lang="en-US" sz="3200" b="1" baseline="30000" dirty="0">
                <a:effectLst>
                  <a:glow rad="177800">
                    <a:schemeClr val="tx1"/>
                  </a:glow>
                </a:effectLst>
              </a:rPr>
              <a:t>36</a:t>
            </a:r>
            <a:r>
              <a:rPr lang="en-US" sz="3200" b="1" dirty="0">
                <a:effectLst>
                  <a:glow rad="177800">
                    <a:schemeClr val="tx1"/>
                  </a:glow>
                </a:effectLst>
              </a:rPr>
              <a:t>  Your enemies will be right in your own household!"</a:t>
            </a:r>
            <a:endParaRPr lang="en-US" sz="3200" b="1" dirty="0">
              <a:effectLst>
                <a:glow rad="177800">
                  <a:schemeClr val="tx1"/>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7347493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baseline="30000" dirty="0">
                <a:effectLst>
                  <a:glow rad="177800">
                    <a:schemeClr val="tx1"/>
                  </a:glow>
                </a:effectLst>
              </a:rPr>
              <a:t>37</a:t>
            </a:r>
            <a:r>
              <a:rPr lang="en-US" sz="3200" b="1" dirty="0">
                <a:effectLst>
                  <a:glow rad="177800">
                    <a:schemeClr val="tx1"/>
                  </a:glow>
                </a:effectLst>
              </a:rPr>
              <a:t> "If you love your father or mother more than you love me, you are not worthy of being mine; or if you love your son or daughter more than me, you are not worthy of being mine. </a:t>
            </a:r>
            <a:r>
              <a:rPr lang="en-US" sz="3200" b="1" baseline="30000" dirty="0">
                <a:effectLst>
                  <a:glow rad="177800">
                    <a:schemeClr val="tx1"/>
                  </a:glow>
                </a:effectLst>
              </a:rPr>
              <a:t>38</a:t>
            </a:r>
            <a:r>
              <a:rPr lang="en-US" sz="3200" b="1" dirty="0">
                <a:effectLst>
                  <a:glow rad="177800">
                    <a:schemeClr val="tx1"/>
                  </a:glow>
                </a:effectLst>
              </a:rPr>
              <a:t> If you refuse to take up your cross and follow me, you are not worthy of being mine. </a:t>
            </a:r>
            <a:r>
              <a:rPr lang="en-US" sz="3200" b="1" baseline="30000" dirty="0">
                <a:effectLst>
                  <a:glow rad="177800">
                    <a:schemeClr val="tx1"/>
                  </a:glow>
                </a:effectLst>
              </a:rPr>
              <a:t>39</a:t>
            </a:r>
            <a:r>
              <a:rPr lang="en-US" sz="3200" b="1" dirty="0">
                <a:effectLst>
                  <a:glow rad="177800">
                    <a:schemeClr val="tx1"/>
                  </a:glow>
                </a:effectLst>
              </a:rPr>
              <a:t> If you cling to your life, you will lose it; but if you give up your life for me, you will find it."</a:t>
            </a:r>
            <a:endParaRPr lang="en-US" sz="3200" b="1" dirty="0">
              <a:effectLst>
                <a:glow rad="177800">
                  <a:schemeClr val="tx1"/>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3541621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600400" cy="5508037"/>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If you hear my voice and open the door, I will come in…"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4800" b="1" dirty="0">
                <a:effectLst>
                  <a:glow rad="317500">
                    <a:schemeClr val="tx1">
                      <a:alpha val="75000"/>
                    </a:schemeClr>
                  </a:glow>
                </a:effectLst>
                <a:latin typeface="Arial" charset="0"/>
                <a:ea typeface="ＭＳ Ｐゴシック" charset="0"/>
              </a:rPr>
              <a:t>Receive Christ into your life</a:t>
            </a:r>
            <a:endParaRPr lang="en-US" sz="4800" b="1" dirty="0">
              <a:effectLst>
                <a:glow rad="3175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059046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1874</TotalTime>
  <Words>6506</Words>
  <Application>Microsoft Macintosh PowerPoint</Application>
  <PresentationFormat>On-screen Show (4:3)</PresentationFormat>
  <Paragraphs>826</Paragraphs>
  <Slides>104</Slides>
  <Notes>101</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104</vt:i4>
      </vt:variant>
    </vt:vector>
  </HeadingPairs>
  <TitlesOfParts>
    <vt:vector size="122" baseType="lpstr">
      <vt:lpstr>Alan Den</vt:lpstr>
      <vt:lpstr>Arial</vt:lpstr>
      <vt:lpstr>Arial Black</vt:lpstr>
      <vt:lpstr>Arial Rounded MT Bold</vt:lpstr>
      <vt:lpstr>Bradley Hand ITC TT-Bold</vt:lpstr>
      <vt:lpstr>Calibri</vt:lpstr>
      <vt:lpstr>Comic Sans MS</vt:lpstr>
      <vt:lpstr>Helvetica</vt:lpstr>
      <vt:lpstr>Times New Roman</vt:lpstr>
      <vt:lpstr>Wingdings</vt:lpstr>
      <vt:lpstr>16_Blank Presentation</vt:lpstr>
      <vt:lpstr>4_Office Theme</vt:lpstr>
      <vt:lpstr>預設簡報設計</vt:lpstr>
      <vt:lpstr>21_Blank Presentation</vt:lpstr>
      <vt:lpstr>18_Blank Presentation</vt:lpstr>
      <vt:lpstr>White</vt:lpstr>
      <vt:lpstr>1_Office Theme</vt:lpstr>
      <vt:lpstr>Orbit</vt:lpstr>
      <vt:lpstr>Luxurious Yet Lukewarm</vt:lpstr>
      <vt:lpstr>The Lord's Prayer</vt:lpstr>
      <vt:lpstr>"We are either hot or cold with God."</vt:lpstr>
      <vt:lpstr>But are there only two options?</vt:lpstr>
      <vt:lpstr>Luxurious Yet Lukewarm Laodicea </vt:lpstr>
      <vt:lpstr>Luxurious Yet Lukewarm Laodicea </vt:lpstr>
      <vt:lpstr>A Christian can be in the middle</vt:lpstr>
      <vt:lpstr>Are you lukewarm?</vt:lpstr>
      <vt:lpstr>How can you cure spiritual apathy?</vt:lpstr>
      <vt:lpstr>What does Jesus think of you?</vt:lpstr>
      <vt:lpstr>If Jesus wrote a letter to you,  what would Jesus say?</vt:lpstr>
      <vt:lpstr>Revelation</vt:lpstr>
      <vt:lpstr>What was Laodicea like?</vt:lpstr>
      <vt:lpstr>The 7 Churches (Rev. 2–3)</vt:lpstr>
      <vt:lpstr>Lycus River Valley</vt:lpstr>
      <vt:lpstr>Laodicea tell from southwest</vt:lpstr>
      <vt:lpstr>Laodicea tell from south</vt:lpstr>
      <vt:lpstr>Hot and Cold Channels</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Be Hot!</vt:lpstr>
      <vt:lpstr>I.  Recognize Christ's authority </vt:lpstr>
      <vt:lpstr>Luxurious Laodicea</vt:lpstr>
      <vt:lpstr>Laodicea  Garment Industry</vt:lpstr>
      <vt:lpstr>Laodicea Medical School</vt:lpstr>
      <vt:lpstr>Ruler: Jesus is the sovereign, faithful Creator (3:14b) </vt:lpstr>
      <vt:lpstr>Jesus is the "So Be It" (cf. 1:6)!</vt:lpstr>
      <vt:lpstr>"the faithful and true witness"</vt:lpstr>
      <vt:lpstr>"Ruler (Beginning, Head, First)  of all creation" (cf. 21:6)</vt:lpstr>
      <vt:lpstr>I.  Recognize Christ's authority </vt:lpstr>
      <vt:lpstr>II. Respond to Christ’s rebuke </vt:lpstr>
      <vt:lpstr>Reality: We can be active but compromised (3:15-16a). </vt:lpstr>
      <vt:lpstr>Laodicea (Rev. 3:14-22)</vt:lpstr>
      <vt:lpstr>Luxurious Yet Lukewarm Laodicea </vt:lpstr>
      <vt:lpstr>Luxurious Yet Lukewarm Laodicea </vt:lpstr>
      <vt:lpstr>Laodicea Aqueduct</vt:lpstr>
      <vt:lpstr>Lycus River Valley</vt:lpstr>
      <vt:lpstr>Most prefer one or the other</vt:lpstr>
      <vt:lpstr>On fire for Christ!</vt:lpstr>
      <vt:lpstr>On fire for Christ!</vt:lpstr>
      <vt:lpstr>"Cold"</vt:lpstr>
      <vt:lpstr>"Lukewarm"</vt:lpstr>
      <vt:lpstr>Result: Christ stops compromise (3:16b). </vt:lpstr>
      <vt:lpstr>Laodicea Water Supply</vt:lpstr>
      <vt:lpstr>What does it mean for Jesus to vomit out the lukewarm?</vt:lpstr>
      <vt:lpstr>The Chiasm (Rev. 2–3)</vt:lpstr>
      <vt:lpstr>Laodicea Today</vt:lpstr>
      <vt:lpstr>Singapore "Super Trees"</vt:lpstr>
      <vt:lpstr>Marina Barrage  Desalination Plant</vt:lpstr>
      <vt:lpstr>Eventually…</vt:lpstr>
      <vt:lpstr>Jesus:  "No, you make me sick!"</vt:lpstr>
      <vt:lpstr>I.  Recognize Christ's authority </vt:lpstr>
      <vt:lpstr>II. Respond to Christ’s rebuke </vt:lpstr>
      <vt:lpstr>III.  Receive Christ's riches and rule</vt:lpstr>
      <vt:lpstr>Realize your sad state of spiritual self-sufficiency (3:17) </vt:lpstr>
      <vt:lpstr>Repent by trusting in Christ’s riches (3:18-19).</vt:lpstr>
      <vt:lpstr>Luxurious Laodicea</vt:lpstr>
      <vt:lpstr>Luxurious Laodicea</vt:lpstr>
      <vt:lpstr>Laodicea  Garment Industry</vt:lpstr>
      <vt:lpstr>Laodicea  Garment Industry</vt:lpstr>
      <vt:lpstr>Medical School at the Temple of Asclepius</vt:lpstr>
      <vt:lpstr>Laodicea Medical School</vt:lpstr>
      <vt:lpstr>Luxurious Laodicea</vt:lpstr>
      <vt:lpstr>Laodicea (Rev. 3:14-22)</vt:lpstr>
      <vt:lpstr>Jesus to Philadelphia</vt:lpstr>
      <vt:lpstr>"Look! I stand at the door and knock. If you hear my voice and open the door, I will come in…"  (3:20a NLT)</vt:lpstr>
      <vt:lpstr>"Look! I stand at the door and knock.  If anyone hears…"  (3:20a NLT)</vt:lpstr>
      <vt:lpstr>"…and we will share a meal together as friends" (3:20b NLT)</vt:lpstr>
      <vt:lpstr>Rule with Christ just as he rules with the Father (3:21-22).</vt:lpstr>
      <vt:lpstr>Laodicea (Rev. 3:14-22)</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How can you cure spiritual apathy?</vt:lpstr>
      <vt:lpstr>Replace self-reliance with Christ-reliance </vt:lpstr>
      <vt:lpstr>Be Hot!</vt:lpstr>
      <vt:lpstr>I.  Recognize Christ's authority </vt:lpstr>
      <vt:lpstr>II. Respond to Christ’s rebuke </vt:lpstr>
      <vt:lpstr>III.  Receive Christ's riches and rule</vt:lpstr>
      <vt:lpstr>How are you like luxurious yet lukewarm Laodicea?</vt:lpstr>
      <vt:lpstr>What does lukewarm look like?</vt:lpstr>
      <vt:lpstr>What does lukewarm look like?</vt:lpstr>
      <vt:lpstr>Where are you on the continuum?</vt:lpstr>
      <vt:lpstr>The Call of Jesus to Radical Commitment (Matt. 10:32-39)</vt:lpstr>
      <vt:lpstr>The Call of Jesus to Radical Commitment (Matt. 10:32-39)</vt:lpstr>
      <vt:lpstr>The Call of Jesus to Radical Commitment (Matt. 10:32-39)</vt:lpstr>
      <vt:lpstr>"Look! I stand at the door and knock. If you hear my voice and open the door, I will come in…"  (3:20a NLT)</vt:lpstr>
      <vt:lpstr>Will you answer Jesus?</vt:lpstr>
      <vt:lpstr>"Anyone with ears to hear must listen to the Spirit and understand what he is saying to the churches"  (3:22 NLT)</vt:lpstr>
      <vt:lpstr>Black</vt:lpstr>
      <vt:lpstr>Jesus Wins!</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Distinguished Yet Dead</dc:title>
  <dc:creator>Rick Griffith</dc:creator>
  <cp:lastModifiedBy>Rick Griffith</cp:lastModifiedBy>
  <cp:revision>202</cp:revision>
  <dcterms:created xsi:type="dcterms:W3CDTF">2014-01-07T10:19:19Z</dcterms:created>
  <dcterms:modified xsi:type="dcterms:W3CDTF">2022-11-17T00:37:08Z</dcterms:modified>
</cp:coreProperties>
</file>